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5" r:id="rId1"/>
  </p:sldMasterIdLst>
  <p:notesMasterIdLst>
    <p:notesMasterId r:id="rId49"/>
  </p:notesMasterIdLst>
  <p:handoutMasterIdLst>
    <p:handoutMasterId r:id="rId50"/>
  </p:handoutMasterIdLst>
  <p:sldIdLst>
    <p:sldId id="306" r:id="rId2"/>
    <p:sldId id="320" r:id="rId3"/>
    <p:sldId id="262" r:id="rId4"/>
    <p:sldId id="307" r:id="rId5"/>
    <p:sldId id="258" r:id="rId6"/>
    <p:sldId id="309" r:id="rId7"/>
    <p:sldId id="263" r:id="rId8"/>
    <p:sldId id="260" r:id="rId9"/>
    <p:sldId id="295" r:id="rId10"/>
    <p:sldId id="268" r:id="rId11"/>
    <p:sldId id="311" r:id="rId12"/>
    <p:sldId id="310" r:id="rId13"/>
    <p:sldId id="267" r:id="rId14"/>
    <p:sldId id="270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8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329" r:id="rId32"/>
    <p:sldId id="330" r:id="rId33"/>
    <p:sldId id="331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1" r:id="rId44"/>
    <p:sldId id="342" r:id="rId45"/>
    <p:sldId id="343" r:id="rId46"/>
    <p:sldId id="344" r:id="rId47"/>
    <p:sldId id="345" r:id="rId48"/>
  </p:sldIdLst>
  <p:sldSz cx="9144000" cy="6858000" type="screen4x3"/>
  <p:notesSz cx="6858000" cy="9144000"/>
  <p:defaultTextStyle>
    <a:defPPr>
      <a:defRPr lang="ar-SA"/>
    </a:defPPr>
    <a:lvl1pPr marL="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0" eaLnBrk="1" latinLnBrk="0" hangingPunct="1">
      <a:defRPr lang="ar-SA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مقطع افتراضي" id="{71AECF9D-488D-4620-A2A5-31C747AA588E}">
          <p14:sldIdLst>
            <p14:sldId id="306"/>
            <p14:sldId id="320"/>
            <p14:sldId id="262"/>
            <p14:sldId id="307"/>
            <p14:sldId id="258"/>
            <p14:sldId id="309"/>
            <p14:sldId id="263"/>
            <p14:sldId id="260"/>
            <p14:sldId id="295"/>
            <p14:sldId id="268"/>
            <p14:sldId id="311"/>
            <p14:sldId id="310"/>
            <p14:sldId id="267"/>
            <p14:sldId id="270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8"/>
            <p14:sldId id="321"/>
            <p14:sldId id="322"/>
          </p14:sldIdLst>
        </p14:section>
        <p14:section name="مقطع بدون عنوان" id="{702B5036-E87D-4C79-A7DF-17E4A150D284}">
          <p14:sldIdLst>
            <p14:sldId id="323"/>
            <p14:sldId id="324"/>
            <p14:sldId id="325"/>
            <p14:sldId id="326"/>
            <p14:sldId id="327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7500"/>
    <a:srgbClr val="F25F29"/>
    <a:srgbClr val="91BED4"/>
    <a:srgbClr val="F0F0F0"/>
    <a:srgbClr val="304269"/>
    <a:srgbClr val="D9E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4" autoAdjust="0"/>
    <p:restoredTop sz="87368" autoAdjust="0"/>
  </p:normalViewPr>
  <p:slideViewPr>
    <p:cSldViewPr>
      <p:cViewPr varScale="1">
        <p:scale>
          <a:sx n="82" d="100"/>
          <a:sy n="82" d="100"/>
        </p:scale>
        <p:origin x="-1603" y="-144"/>
      </p:cViewPr>
      <p:guideLst>
        <p:guide orient="horz" pos="1797"/>
        <p:guide pos="4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09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latinLnBrk="0">
              <a:defRPr lang="ar-SA" sz="1200"/>
            </a:lvl1pPr>
          </a:lstStyle>
          <a:p>
            <a:pPr algn="r" rtl="1"/>
            <a:endParaRPr lang="ar-S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latinLnBrk="0">
              <a:defRPr lang="ar-SA" sz="1200"/>
            </a:lvl1pPr>
          </a:lstStyle>
          <a:p>
            <a:pPr algn="r" rtl="1"/>
            <a:fld id="{744D7EC3-CD50-4DA5-B722-330229C0073D}" type="datetimeFigureOut">
              <a:rPr lang="ar-SA" smtClean="0"/>
              <a:t>08/10/1443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latinLnBrk="0">
              <a:defRPr lang="ar-SA" sz="1200"/>
            </a:lvl1pPr>
          </a:lstStyle>
          <a:p>
            <a:pPr algn="r" rtl="1"/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latinLnBrk="0">
              <a:defRPr lang="ar-SA" sz="1200"/>
            </a:lvl1pPr>
          </a:lstStyle>
          <a:p>
            <a:pPr algn="r" rtl="1"/>
            <a:fld id="{A9712E5A-FBEB-4329-9E4A-5F20B492F51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087977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latinLnBrk="0">
              <a:defRPr lang="ar-SA" sz="1200"/>
            </a:lvl1pPr>
          </a:lstStyle>
          <a:p>
            <a:pPr algn="r" rtl="1"/>
            <a:endParaRPr lang="ar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latinLnBrk="0">
              <a:defRPr lang="ar-SA" sz="1200"/>
            </a:lvl1pPr>
          </a:lstStyle>
          <a:p>
            <a:pPr algn="r" rtl="1"/>
            <a:fld id="{85BE0011-04E0-4F3F-BFCE-633C944A425A}" type="datetimeFigureOut">
              <a:t>08/10/1443</a:t>
            </a:fld>
            <a:endParaRPr lang="ar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algn="r" rtl="1"/>
            <a:endParaRPr lang="ar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algn="r" rtl="1"/>
            <a:r>
              <a:rPr lang="ar-SA"/>
              <a:t>انقر لتحرير أنماط النص الرئيسي</a:t>
            </a:r>
          </a:p>
          <a:p>
            <a:pPr lvl="1" algn="r" rtl="1"/>
            <a:r>
              <a:rPr lang="ar-SA"/>
              <a:t>المستوى الثاني</a:t>
            </a:r>
          </a:p>
          <a:p>
            <a:pPr lvl="2" algn="r" rtl="1"/>
            <a:r>
              <a:rPr lang="ar-SA"/>
              <a:t>المستوى الثالث</a:t>
            </a:r>
          </a:p>
          <a:p>
            <a:pPr lvl="3" algn="r" rtl="1"/>
            <a:r>
              <a:rPr lang="ar-SA"/>
              <a:t>المستوى الرابع</a:t>
            </a:r>
          </a:p>
          <a:p>
            <a:pPr lvl="4" algn="r" rtl="1"/>
            <a:r>
              <a:rPr lang="ar-SA"/>
              <a:t>المستوى الخامس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latinLnBrk="0">
              <a:defRPr lang="ar-SA" sz="1200"/>
            </a:lvl1pPr>
          </a:lstStyle>
          <a:p>
            <a:pPr algn="r" rtl="1"/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latinLnBrk="0">
              <a:defRPr lang="ar-SA" sz="1200"/>
            </a:lvl1pPr>
          </a:lstStyle>
          <a:p>
            <a:pPr algn="r" rtl="1"/>
            <a:fld id="{DD7D2AD7-BD31-48B9-8C8A-7D4EAE7F6485}" type="slidenum"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437592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0" eaLnBrk="1" latinLnBrk="0" hangingPunct="1">
      <a:defRPr lang="ar-SA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ar-SA"/>
            </a:pPr>
            <a:r>
              <a:rPr lang="ar-SA" dirty="0" smtClean="0"/>
              <a:t>يمكن استخدام هذا القالب كملف بادئ تشغيل لألبوم صور فوتوغرافية.</a:t>
            </a:r>
          </a:p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1</a:t>
            </a:fld>
            <a:endParaRPr lang="ar-S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3</a:t>
            </a:fld>
            <a:endParaRPr lang="ar-S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5</a:t>
            </a:fld>
            <a:endParaRPr lang="ar-S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6</a:t>
            </a:fld>
            <a:endParaRPr lang="ar-S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7</a:t>
            </a:fld>
            <a:endParaRPr lang="ar-S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9</a:t>
            </a:fld>
            <a:endParaRPr lang="ar-S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13</a:t>
            </a:fld>
            <a:endParaRPr lang="ar-S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1"/>
            <a:fld id="{DD7D2AD7-BD31-48B9-8C8A-7D4EAE7F6485}" type="slidenum">
              <a:rPr lang="ar-SA" smtClean="0"/>
              <a:t>14</a:t>
            </a:fld>
            <a:endParaRPr lang="ar-S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غلاف ألبو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8458200" cy="6858000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950957" y="1191150"/>
            <a:ext cx="4937760" cy="983431"/>
          </a:xfrm>
          <a:solidFill>
            <a:schemeClr val="tx1">
              <a:lumMod val="95000"/>
              <a:lumOff val="5000"/>
              <a:alpha val="64000"/>
            </a:schemeClr>
          </a:solidFill>
          <a:ln w="38100" cmpd="dbl">
            <a:noFill/>
          </a:ln>
        </p:spPr>
        <p:txBody>
          <a:bodyPr tIns="137160" anchor="ctr" anchorCtr="0">
            <a:normAutofit/>
          </a:bodyPr>
          <a:lstStyle>
            <a:lvl1pPr algn="r" eaLnBrk="1" latinLnBrk="0" hangingPunct="1">
              <a:buNone/>
              <a:defRPr kumimoji="0" lang="ar-SA" sz="3200" b="1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 رئيسي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906973" y="1143000"/>
            <a:ext cx="5029200" cy="1066800"/>
          </a:xfrm>
          <a:prstGeom prst="rect">
            <a:avLst/>
          </a:prstGeom>
          <a:noFill/>
          <a:ln w="38100">
            <a:solidFill>
              <a:schemeClr val="tx1">
                <a:lumMod val="95000"/>
                <a:lumOff val="5000"/>
                <a:alpha val="5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مقطع ألبوم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646839"/>
            <a:ext cx="7772400" cy="1362075"/>
          </a:xfrm>
        </p:spPr>
        <p:txBody>
          <a:bodyPr anchor="t"/>
          <a:lstStyle>
            <a:lvl1pPr algn="r" eaLnBrk="1" latinLnBrk="0" hangingPunct="1">
              <a:defRPr kumimoji="0" lang="ar-SA" sz="4000" b="1" cap="all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لتحرير نمط العنوان الرئيسي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146652"/>
            <a:ext cx="7772400" cy="1500187"/>
          </a:xfrm>
        </p:spPr>
        <p:txBody>
          <a:bodyPr anchor="b"/>
          <a:lstStyle>
            <a:lvl1pPr marL="0" indent="0" algn="r" eaLnBrk="1" latinLnBrk="0" hangingPunct="1">
              <a:buNone/>
              <a:defRPr kumimoji="0" lang="ar-SA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r" eaLnBrk="1" latinLnBrk="0" hangingPunct="1">
              <a:buNone/>
              <a:defRPr kumimoji="0" lang="ar-SA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eaLnBrk="1" latinLnBrk="0" hangingPunct="1">
              <a:buNone/>
              <a:defRPr kumimoji="0" lang="ar-SA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eaLnBrk="1" latinLnBrk="0" hangingPunct="1">
              <a:buNone/>
              <a:defRPr kumimoji="0" lang="ar-SA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algn="r" rtl="1" eaLnBrk="1" latinLnBrk="0" hangingPunct="1"/>
            <a:r>
              <a:rPr lang="ar-SA" smtClean="0"/>
              <a:t>انقر لتحرير أنماط النص الرئيسي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فراغ مع لو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 لأعلى لقط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 rot="1223811">
            <a:off x="4598124" y="530555"/>
            <a:ext cx="2282441" cy="246750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36000">
                <a:schemeClr val="bg1"/>
              </a:gs>
            </a:gsLst>
            <a:lin ang="14400000" scaled="0"/>
          </a:gradFill>
          <a:ln w="9525">
            <a:solidFill>
              <a:schemeClr val="bg1">
                <a:lumMod val="85000"/>
              </a:schemeClr>
            </a:solidFill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5"/>
          </p:nvPr>
        </p:nvSpPr>
        <p:spPr>
          <a:xfrm rot="1223811">
            <a:off x="4794084" y="657037"/>
            <a:ext cx="2035690" cy="1912315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5943600"/>
            <a:ext cx="8204200" cy="4572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4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33400" y="1172146"/>
            <a:ext cx="3810000" cy="4148667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36000">
                <a:schemeClr val="bg1"/>
              </a:gs>
            </a:gsLst>
            <a:lin ang="14400000" scaled="0"/>
          </a:gradFill>
          <a:ln w="9525">
            <a:solidFill>
              <a:schemeClr val="bg1">
                <a:lumMod val="85000"/>
              </a:schemeClr>
            </a:solidFill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80535" y="1439693"/>
            <a:ext cx="3346622" cy="3175000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20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81050" y="4754393"/>
            <a:ext cx="3333750" cy="317500"/>
          </a:xfrm>
        </p:spPr>
        <p:txBody>
          <a:bodyPr>
            <a:noAutofit/>
          </a:bodyPr>
          <a:lstStyle>
            <a:lvl1pPr algn="r" eaLnBrk="1" latinLnBrk="0" hangingPunct="1">
              <a:buNone/>
              <a:defRPr kumimoji="0" lang="ar-SA" sz="16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تسمية توضيحية قصيرة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5985608" y="2877171"/>
            <a:ext cx="2624992" cy="28378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36000">
                <a:schemeClr val="bg1"/>
              </a:gs>
            </a:gsLst>
            <a:lin ang="14400000" scaled="0"/>
          </a:gradFill>
          <a:ln w="9525">
            <a:solidFill>
              <a:schemeClr val="bg1">
                <a:lumMod val="85000"/>
              </a:schemeClr>
            </a:solidFill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137438" y="3013976"/>
            <a:ext cx="2341209" cy="2199318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لأعلى فيلم شرائ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0599" y="1371600"/>
            <a:ext cx="4026757" cy="4038600"/>
          </a:xfrm>
          <a:prstGeom prst="rect">
            <a:avLst/>
          </a:prstGeom>
        </p:spPr>
      </p:pic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592249" y="2370152"/>
            <a:ext cx="2804822" cy="1788380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400" baseline="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5176" y="685801"/>
            <a:ext cx="2507224" cy="2514599"/>
          </a:xfrm>
          <a:prstGeom prst="rect">
            <a:avLst/>
          </a:prstGeom>
        </p:spPr>
      </p:pic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5706474" y="1371600"/>
            <a:ext cx="1600200" cy="1002547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100" baseline="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5176" y="3429001"/>
            <a:ext cx="2507224" cy="2514599"/>
          </a:xfrm>
          <a:prstGeom prst="rect">
            <a:avLst/>
          </a:prstGeom>
        </p:spPr>
      </p:pic>
      <p:sp>
        <p:nvSpPr>
          <p:cNvPr id="17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706474" y="4114800"/>
            <a:ext cx="1600200" cy="1002547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100" baseline="0">
                <a:solidFill>
                  <a:schemeClr val="bg1"/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2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مقطع ألبوم مع 3 عمودي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/>
          </p:cNvSpPr>
          <p:nvPr>
            <p:ph type="title" hasCustomPrompt="1"/>
          </p:nvPr>
        </p:nvSpPr>
        <p:spPr>
          <a:xfrm>
            <a:off x="457200" y="3390900"/>
            <a:ext cx="7781730" cy="990600"/>
          </a:xfrm>
        </p:spPr>
        <p:txBody>
          <a:bodyPr vert="horz" bIns="0" anchor="b" anchorCtr="0">
            <a:normAutofit/>
          </a:bodyPr>
          <a:lstStyle>
            <a:lvl1pPr algn="r" eaLnBrk="1" latinLnBrk="0" hangingPunct="1">
              <a:defRPr kumimoji="0" lang="ar-SA" sz="4400" b="1" baseline="0">
                <a:solidFill>
                  <a:srgbClr val="FC7500"/>
                </a:solidFill>
              </a:defRPr>
            </a:lvl1pPr>
            <a:extLst/>
          </a:lstStyle>
          <a:p>
            <a:pPr algn="r" rtl="1"/>
            <a:r>
              <a:rPr kumimoji="0" lang="ar-SA"/>
              <a:t>انقر لإضافة عنوان المقطع</a:t>
            </a:r>
          </a:p>
        </p:txBody>
      </p:sp>
      <p:sp>
        <p:nvSpPr>
          <p:cNvPr id="9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4572000"/>
            <a:ext cx="7772400" cy="838200"/>
          </a:xfrm>
        </p:spPr>
        <p:txBody>
          <a:bodyPr vert="horz" tIns="0"/>
          <a:lstStyle>
            <a:lvl1pPr algn="r" eaLnBrk="1" latinLnBrk="0" hangingPunct="1">
              <a:buFontTx/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عنوان فرعي</a:t>
            </a:r>
          </a:p>
        </p:txBody>
      </p:sp>
      <p:sp>
        <p:nvSpPr>
          <p:cNvPr id="10" name="Rectangle 6"/>
          <p:cNvSpPr>
            <a:spLocks noGrp="1"/>
          </p:cNvSpPr>
          <p:nvPr>
            <p:ph type="pic" sz="quarter" idx="11"/>
          </p:nvPr>
        </p:nvSpPr>
        <p:spPr>
          <a:xfrm>
            <a:off x="490868" y="807195"/>
            <a:ext cx="22860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1" name="Rectangle 6"/>
          <p:cNvSpPr>
            <a:spLocks noGrp="1"/>
          </p:cNvSpPr>
          <p:nvPr>
            <p:ph type="pic" sz="quarter" idx="15"/>
          </p:nvPr>
        </p:nvSpPr>
        <p:spPr>
          <a:xfrm>
            <a:off x="3179134" y="807195"/>
            <a:ext cx="22860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2" name="Rectangle 6"/>
          <p:cNvSpPr>
            <a:spLocks noGrp="1"/>
          </p:cNvSpPr>
          <p:nvPr>
            <p:ph type="pic" sz="quarter" idx="16"/>
          </p:nvPr>
        </p:nvSpPr>
        <p:spPr>
          <a:xfrm>
            <a:off x="5867400" y="807195"/>
            <a:ext cx="22860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21" name="Rectangle 20"/>
          <p:cNvSpPr/>
          <p:nvPr userDrawn="1"/>
        </p:nvSpPr>
        <p:spPr>
          <a:xfrm>
            <a:off x="8524568" y="0"/>
            <a:ext cx="540774" cy="6858000"/>
          </a:xfrm>
          <a:prstGeom prst="rect">
            <a:avLst/>
          </a:prstGeom>
          <a:solidFill>
            <a:srgbClr val="91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>
              <a:solidFill>
                <a:srgbClr val="FC7500"/>
              </a:solidFill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 rot="5400000">
            <a:off x="5693734" y="3429000"/>
            <a:ext cx="6858000" cy="0"/>
          </a:xfrm>
          <a:prstGeom prst="line">
            <a:avLst/>
          </a:prstGeom>
          <a:ln w="50800">
            <a:solidFill>
              <a:srgbClr val="91BE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أفقي ذات تسمية توضيحية شفاف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762000"/>
            <a:ext cx="6299200" cy="47244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12" name="Rectangle 11"/>
          <p:cNvSpPr/>
          <p:nvPr userDrawn="1"/>
        </p:nvSpPr>
        <p:spPr>
          <a:xfrm>
            <a:off x="1170166" y="5669280"/>
            <a:ext cx="6297434" cy="731520"/>
          </a:xfrm>
          <a:prstGeom prst="rect">
            <a:avLst/>
          </a:prstGeom>
          <a:noFill/>
          <a:ln w="38100">
            <a:solidFill>
              <a:schemeClr val="tx1">
                <a:lumMod val="95000"/>
                <a:lumOff val="5000"/>
                <a:alpha val="5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1219199" y="5715000"/>
            <a:ext cx="6191693" cy="632637"/>
          </a:xfrm>
          <a:solidFill>
            <a:schemeClr val="tx1">
              <a:alpha val="35000"/>
            </a:schemeClr>
          </a:solidFill>
        </p:spPr>
        <p:txBody>
          <a:bodyPr vert="horz" lIns="91440" tIns="45720" rIns="91440" bIns="45720" rtlCol="1">
            <a:normAutofit/>
          </a:bodyPr>
          <a:lstStyle>
            <a:lvl1pPr marL="342900" indent="-34290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3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أفقي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12" name="Rectangle 9"/>
          <p:cNvSpPr>
            <a:spLocks noGrp="1" noChangeAspect="1"/>
          </p:cNvSpPr>
          <p:nvPr>
            <p:ph type="pic" sz="quarter" idx="14"/>
          </p:nvPr>
        </p:nvSpPr>
        <p:spPr>
          <a:xfrm>
            <a:off x="1244600" y="304800"/>
            <a:ext cx="6299200" cy="4724400"/>
          </a:xfrm>
          <a:solidFill>
            <a:schemeClr val="bg1">
              <a:lumMod val="95000"/>
            </a:schemeClr>
          </a:solidFill>
          <a:ln w="38100" cap="sq" cmpd="sng" algn="ctr">
            <a:noFill/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r" rtl="0" eaLnBrk="1" latinLnBrk="0" hangingPunct="1">
              <a:spcBef>
                <a:spcPct val="20000"/>
              </a:spcBef>
              <a:buFontTx/>
              <a:buNone/>
              <a:defRPr kumimoji="0" lang="ar-SA" sz="2800" i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181600"/>
            <a:ext cx="7848600" cy="4572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4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5715000"/>
            <a:ext cx="7848600" cy="685800"/>
          </a:xfrm>
        </p:spPr>
        <p:txBody>
          <a:bodyPr>
            <a:noAutofit/>
          </a:bodyPr>
          <a:lstStyle>
            <a:lvl1pPr algn="r" eaLnBrk="1" latinLnBrk="0" hangingPunct="1"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أفقي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477079" y="228600"/>
            <a:ext cx="8189844" cy="6172200"/>
          </a:xfrm>
          <a:prstGeom prst="rect">
            <a:avLst/>
          </a:prstGeom>
          <a:noFill/>
          <a:ln w="117475" cmpd="thinThick">
            <a:solidFill>
              <a:srgbClr val="FC75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6" name="Rectangle 9"/>
          <p:cNvSpPr>
            <a:spLocks noGrp="1" noChangeAspect="1"/>
          </p:cNvSpPr>
          <p:nvPr>
            <p:ph type="pic" sz="quarter" idx="13"/>
          </p:nvPr>
        </p:nvSpPr>
        <p:spPr>
          <a:xfrm>
            <a:off x="551994" y="299695"/>
            <a:ext cx="8040013" cy="6030010"/>
          </a:xfrm>
          <a:solidFill>
            <a:schemeClr val="bg1"/>
          </a:solidFill>
          <a:ln w="57150">
            <a:noFill/>
          </a:ln>
          <a:effectLst/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rgbClr val="FC7500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أفقي مع عنوان">
    <p:bg>
      <p:bgPr>
        <a:solidFill>
          <a:srgbClr val="91B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  <p:sp>
        <p:nvSpPr>
          <p:cNvPr id="6" name="Rectangle 9"/>
          <p:cNvSpPr>
            <a:spLocks noGrp="1" noChangeAspect="1"/>
          </p:cNvSpPr>
          <p:nvPr>
            <p:ph type="pic" sz="quarter" idx="13"/>
          </p:nvPr>
        </p:nvSpPr>
        <p:spPr>
          <a:xfrm>
            <a:off x="533400" y="370790"/>
            <a:ext cx="8040013" cy="603001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rgbClr val="FC7500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105400" y="5257800"/>
            <a:ext cx="4038600" cy="505047"/>
          </a:xfrm>
          <a:solidFill>
            <a:schemeClr val="tx1">
              <a:alpha val="46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عمودي لأعلى ذو تسمية توضيحي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spect="1"/>
          </p:cNvSpPr>
          <p:nvPr>
            <p:ph type="pic" sz="quarter" idx="13"/>
          </p:nvPr>
        </p:nvSpPr>
        <p:spPr>
          <a:xfrm>
            <a:off x="4512497" y="381000"/>
            <a:ext cx="3431353" cy="4575141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8"/>
          <p:cNvSpPr>
            <a:spLocks noGrp="1" noChangeAspect="1"/>
          </p:cNvSpPr>
          <p:nvPr>
            <p:ph type="pic" sz="quarter" idx="14"/>
          </p:nvPr>
        </p:nvSpPr>
        <p:spPr>
          <a:xfrm>
            <a:off x="857250" y="381000"/>
            <a:ext cx="3429000" cy="4572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5181600"/>
            <a:ext cx="3476626" cy="1066800"/>
          </a:xfrm>
        </p:spPr>
        <p:txBody>
          <a:bodyPr lIns="91440" rIns="9144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05324" y="5181600"/>
            <a:ext cx="3476625" cy="1066800"/>
          </a:xfrm>
        </p:spPr>
        <p:txBody>
          <a:bodyPr lIns="91440" rIns="9144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أفقي لأعلى ذو تسمية توضيحي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800600" y="914400"/>
            <a:ext cx="3962400" cy="29718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914400"/>
            <a:ext cx="3962400" cy="29718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114800"/>
            <a:ext cx="3962400" cy="1214887"/>
          </a:xfrm>
        </p:spPr>
        <p:txBody>
          <a:bodyPr vert="horz" lIns="91440" tIns="45720" rIns="9144" bIns="45720" rtlCol="1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lvl="0" indent="0" algn="r" defTabSz="914400" rtl="1" eaLnBrk="1" latinLnBrk="0" hangingPunct="1">
              <a:spcBef>
                <a:spcPct val="20000"/>
              </a:spcBef>
              <a:buFontTx/>
              <a:buNone/>
            </a:pPr>
            <a:r>
              <a:rPr kumimoji="0" lang="ar-SA"/>
              <a:t>انقر لإضافة تسمية توضيحية</a:t>
            </a: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800599" y="4114800"/>
            <a:ext cx="3990975" cy="1214887"/>
          </a:xfrm>
        </p:spPr>
        <p:txBody>
          <a:bodyPr vert="horz" lIns="91440" tIns="45720" rIns="9144" bIns="45720" rtlCol="1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lvl="0" indent="0" algn="r" defTabSz="914400" rtl="1" eaLnBrk="1" latinLnBrk="0" hangingPunct="1">
              <a:spcBef>
                <a:spcPct val="20000"/>
              </a:spcBef>
              <a:buFontTx/>
              <a:buNone/>
            </a:pPr>
            <a:r>
              <a:rPr kumimoji="0" lang="ar-SA"/>
              <a:t>انقر لإضافة تسمية توضيحية</a:t>
            </a:r>
          </a:p>
        </p:txBody>
      </p:sp>
      <p:grpSp>
        <p:nvGrpSpPr>
          <p:cNvPr id="10" name="Group 9"/>
          <p:cNvGrpSpPr/>
          <p:nvPr userDrawn="1"/>
        </p:nvGrpSpPr>
        <p:grpSpPr>
          <a:xfrm rot="5400000">
            <a:off x="4277032" y="1991032"/>
            <a:ext cx="589936" cy="9144000"/>
            <a:chOff x="8524568" y="0"/>
            <a:chExt cx="589936" cy="6858000"/>
          </a:xfrm>
        </p:grpSpPr>
        <p:sp>
          <p:nvSpPr>
            <p:cNvPr id="11" name="Rectangle 10"/>
            <p:cNvSpPr/>
            <p:nvPr userDrawn="1"/>
          </p:nvSpPr>
          <p:spPr>
            <a:xfrm>
              <a:off x="8524568" y="0"/>
              <a:ext cx="540774" cy="6858000"/>
            </a:xfrm>
            <a:prstGeom prst="rect">
              <a:avLst/>
            </a:prstGeom>
            <a:solidFill>
              <a:srgbClr val="FC7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kumimoji="0" lang="ar-SA">
                <a:solidFill>
                  <a:srgbClr val="FC7500"/>
                </a:solidFill>
              </a:endParaRPr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 rot="5400000">
              <a:off x="5685504" y="3429000"/>
              <a:ext cx="6858000" cy="0"/>
            </a:xfrm>
            <a:prstGeom prst="line">
              <a:avLst/>
            </a:prstGeom>
            <a:ln w="50800">
              <a:solidFill>
                <a:srgbClr val="FC7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عمودي لأعل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spect="1"/>
          </p:cNvSpPr>
          <p:nvPr>
            <p:ph type="pic" sz="quarter" idx="13"/>
          </p:nvPr>
        </p:nvSpPr>
        <p:spPr>
          <a:xfrm>
            <a:off x="228600" y="533400"/>
            <a:ext cx="2743200" cy="36576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8"/>
          <p:cNvSpPr>
            <a:spLocks noGrp="1" noChangeAspect="1"/>
          </p:cNvSpPr>
          <p:nvPr>
            <p:ph type="pic" sz="quarter" idx="14"/>
          </p:nvPr>
        </p:nvSpPr>
        <p:spPr>
          <a:xfrm>
            <a:off x="3200400" y="533400"/>
            <a:ext cx="2743200" cy="36576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Rectangle 8"/>
          <p:cNvSpPr>
            <a:spLocks noGrp="1" noChangeAspect="1"/>
          </p:cNvSpPr>
          <p:nvPr>
            <p:ph type="pic" sz="quarter" idx="15"/>
          </p:nvPr>
        </p:nvSpPr>
        <p:spPr>
          <a:xfrm>
            <a:off x="6172200" y="533400"/>
            <a:ext cx="2743200" cy="36576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6"/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44196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0" name="Rectangle 6"/>
          <p:cNvSpPr>
            <a:spLocks noGrp="1"/>
          </p:cNvSpPr>
          <p:nvPr>
            <p:ph type="body" sz="quarter" idx="17" hasCustomPrompt="1"/>
          </p:nvPr>
        </p:nvSpPr>
        <p:spPr>
          <a:xfrm>
            <a:off x="3200400" y="44196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1" name="Rectangle 6"/>
          <p:cNvSpPr>
            <a:spLocks noGrp="1"/>
          </p:cNvSpPr>
          <p:nvPr>
            <p:ph type="body" sz="quarter" idx="18" hasCustomPrompt="1"/>
          </p:nvPr>
        </p:nvSpPr>
        <p:spPr>
          <a:xfrm>
            <a:off x="6172200" y="44196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 rot="5400000">
            <a:off x="4277032" y="1991032"/>
            <a:ext cx="589936" cy="9144000"/>
            <a:chOff x="8524568" y="0"/>
            <a:chExt cx="589936" cy="6858000"/>
          </a:xfrm>
        </p:grpSpPr>
        <p:sp>
          <p:nvSpPr>
            <p:cNvPr id="13" name="Rectangle 12"/>
            <p:cNvSpPr/>
            <p:nvPr userDrawn="1"/>
          </p:nvSpPr>
          <p:spPr>
            <a:xfrm>
              <a:off x="8524568" y="0"/>
              <a:ext cx="540774" cy="6858000"/>
            </a:xfrm>
            <a:prstGeom prst="rect">
              <a:avLst/>
            </a:prstGeom>
            <a:solidFill>
              <a:srgbClr val="FC7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kumimoji="0" lang="ar-SA">
                <a:solidFill>
                  <a:srgbClr val="FC7500"/>
                </a:solidFill>
              </a:endParaRPr>
            </a:p>
          </p:txBody>
        </p:sp>
        <p:cxnSp>
          <p:nvCxnSpPr>
            <p:cNvPr id="14" name="Straight Connector 13"/>
            <p:cNvCxnSpPr/>
            <p:nvPr userDrawn="1"/>
          </p:nvCxnSpPr>
          <p:spPr>
            <a:xfrm rot="5400000">
              <a:off x="5685504" y="3429000"/>
              <a:ext cx="6858000" cy="0"/>
            </a:xfrm>
            <a:prstGeom prst="line">
              <a:avLst/>
            </a:prstGeom>
            <a:ln w="50800">
              <a:solidFill>
                <a:srgbClr val="FC7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أفقي لأعلى  ذو تسم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741631" y="3480023"/>
            <a:ext cx="3792769" cy="284457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558800" y="3480023"/>
            <a:ext cx="3792769" cy="284457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5"/>
          </p:nvPr>
        </p:nvSpPr>
        <p:spPr>
          <a:xfrm>
            <a:off x="4741631" y="355823"/>
            <a:ext cx="3792769" cy="284457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kumimoji="0" lang="ar-SA" sz="24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11"/>
          <p:cNvSpPr>
            <a:spLocks noGrp="1"/>
          </p:cNvSpPr>
          <p:nvPr>
            <p:ph type="body" sz="quarter" idx="16" hasCustomPrompt="1"/>
          </p:nvPr>
        </p:nvSpPr>
        <p:spPr>
          <a:xfrm>
            <a:off x="558800" y="355823"/>
            <a:ext cx="3792769" cy="2844577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بانوراما مختلط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008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592392" y="592392"/>
            <a:ext cx="73914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09600" y="3352800"/>
            <a:ext cx="22860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indent="-34290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276600" y="3352800"/>
            <a:ext cx="2286000" cy="22860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indent="-34290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791200" y="3352800"/>
            <a:ext cx="2286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91200" y="3886200"/>
            <a:ext cx="2286000" cy="17526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فرعي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8524568" y="0"/>
            <a:ext cx="540774" cy="6858000"/>
          </a:xfrm>
          <a:prstGeom prst="rect">
            <a:avLst/>
          </a:prstGeom>
          <a:solidFill>
            <a:srgbClr val="91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>
              <a:solidFill>
                <a:srgbClr val="FC7500"/>
              </a:solidFill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 rot="5400000">
            <a:off x="5693734" y="3429000"/>
            <a:ext cx="6858000" cy="0"/>
          </a:xfrm>
          <a:prstGeom prst="line">
            <a:avLst/>
          </a:prstGeom>
          <a:ln w="50800">
            <a:solidFill>
              <a:srgbClr val="91BE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عمودي لأعلى ذو تسميات توضيحية ملونة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4"/>
          </p:nvPr>
        </p:nvSpPr>
        <p:spPr>
          <a:xfrm>
            <a:off x="2209800" y="2411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26"/>
          </p:nvPr>
        </p:nvSpPr>
        <p:spPr>
          <a:xfrm>
            <a:off x="2209800" y="33653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25"/>
          </p:nvPr>
        </p:nvSpPr>
        <p:spPr>
          <a:xfrm>
            <a:off x="4652720" y="241192"/>
            <a:ext cx="2217698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7"/>
          <p:cNvSpPr>
            <a:spLocks noGrp="1"/>
          </p:cNvSpPr>
          <p:nvPr>
            <p:ph type="pic" sz="quarter" idx="27"/>
          </p:nvPr>
        </p:nvSpPr>
        <p:spPr>
          <a:xfrm>
            <a:off x="4648200" y="33653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  <a:solidFill>
            <a:srgbClr val="91BED4"/>
          </a:solidFill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6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  <a:solidFill>
            <a:srgbClr val="FC7500"/>
          </a:solidFill>
        </p:spPr>
        <p:txBody>
          <a:bodyPr anchor="b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bg1"/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2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  <a:solidFill>
            <a:srgbClr val="FC7500"/>
          </a:solidFill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bg1"/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  <a:solidFill>
            <a:srgbClr val="91BED4"/>
          </a:solidFill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bg1"/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عمودي لأعلى ذو تسمية توضيحي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4"/>
          </p:nvPr>
        </p:nvSpPr>
        <p:spPr>
          <a:xfrm>
            <a:off x="2247900" y="2411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26"/>
          </p:nvPr>
        </p:nvSpPr>
        <p:spPr>
          <a:xfrm>
            <a:off x="2247900" y="33653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25"/>
          </p:nvPr>
        </p:nvSpPr>
        <p:spPr>
          <a:xfrm>
            <a:off x="4690820" y="241192"/>
            <a:ext cx="2217698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7"/>
          <p:cNvSpPr>
            <a:spLocks noGrp="1"/>
          </p:cNvSpPr>
          <p:nvPr>
            <p:ph type="pic" sz="quarter" idx="27"/>
          </p:nvPr>
        </p:nvSpPr>
        <p:spPr>
          <a:xfrm>
            <a:off x="4686300" y="3365392"/>
            <a:ext cx="2216936" cy="288300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1257300"/>
            <a:ext cx="1676400" cy="1905000"/>
          </a:xfrm>
          <a:noFill/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2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342900" y="3352800"/>
            <a:ext cx="1676400" cy="1905000"/>
          </a:xfrm>
          <a:noFill/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124700" y="3352800"/>
            <a:ext cx="1676400" cy="1905000"/>
          </a:xfrm>
          <a:noFill/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31" hasCustomPrompt="1"/>
          </p:nvPr>
        </p:nvSpPr>
        <p:spPr>
          <a:xfrm>
            <a:off x="7124700" y="1257300"/>
            <a:ext cx="1676400" cy="1905000"/>
          </a:xfrm>
        </p:spPr>
        <p:txBody>
          <a:bodyPr anchor="b" anchorCtr="0"/>
          <a:lstStyle>
            <a:lvl1pPr marL="0" marR="0" indent="0" algn="r" eaLnBrk="1" latinLnBrk="0" hangingPunct="1">
              <a:buFontTx/>
              <a:buNone/>
              <a:defRPr kumimoji="0" lang="ar-SA" sz="16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عمودي لأعلى ذو عنوان وتسمية توضيحية كبير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/>
          </p:cNvSpPr>
          <p:nvPr>
            <p:ph type="pic" sz="quarter" idx="14"/>
          </p:nvPr>
        </p:nvSpPr>
        <p:spPr>
          <a:xfrm>
            <a:off x="228600" y="838200"/>
            <a:ext cx="2000252" cy="26670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1"/>
          </p:nvPr>
        </p:nvSpPr>
        <p:spPr>
          <a:xfrm>
            <a:off x="4622800" y="838200"/>
            <a:ext cx="2000252" cy="26670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30"/>
          </p:nvPr>
        </p:nvSpPr>
        <p:spPr>
          <a:xfrm>
            <a:off x="2425260" y="838200"/>
            <a:ext cx="2000252" cy="26670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7"/>
          <p:cNvSpPr>
            <a:spLocks noGrp="1"/>
          </p:cNvSpPr>
          <p:nvPr>
            <p:ph type="pic" sz="quarter" idx="32"/>
          </p:nvPr>
        </p:nvSpPr>
        <p:spPr>
          <a:xfrm>
            <a:off x="6816366" y="838200"/>
            <a:ext cx="2000252" cy="266700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3733799"/>
            <a:ext cx="8610600" cy="457200"/>
          </a:xfrm>
        </p:spPr>
        <p:txBody>
          <a:bodyPr anchor="t" anchorCtr="0">
            <a:noAutofit/>
          </a:bodyPr>
          <a:lstStyle>
            <a:lvl1pPr marL="0" marR="0" indent="0" algn="r" eaLnBrk="1" latinLnBrk="0" hangingPunct="1">
              <a:buFontTx/>
              <a:buNone/>
              <a:defRPr kumimoji="0" lang="ar-SA" sz="2600" b="1" baseline="0">
                <a:solidFill>
                  <a:srgbClr val="FC7500"/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نمط عنوان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28600" y="4343399"/>
            <a:ext cx="8610600" cy="16002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تسمية توضيحية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 rot="5400000">
            <a:off x="4277032" y="1991032"/>
            <a:ext cx="589936" cy="9144000"/>
            <a:chOff x="8524568" y="0"/>
            <a:chExt cx="589936" cy="6858000"/>
          </a:xfrm>
        </p:grpSpPr>
        <p:sp>
          <p:nvSpPr>
            <p:cNvPr id="13" name="Rectangle 12"/>
            <p:cNvSpPr/>
            <p:nvPr userDrawn="1"/>
          </p:nvSpPr>
          <p:spPr>
            <a:xfrm>
              <a:off x="8524568" y="0"/>
              <a:ext cx="540774" cy="6858000"/>
            </a:xfrm>
            <a:prstGeom prst="rect">
              <a:avLst/>
            </a:prstGeom>
            <a:solidFill>
              <a:srgbClr val="FC7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kumimoji="0" lang="ar-SA">
                <a:solidFill>
                  <a:srgbClr val="FC7500"/>
                </a:solidFill>
              </a:endParaRPr>
            </a:p>
          </p:txBody>
        </p:sp>
        <p:cxnSp>
          <p:nvCxnSpPr>
            <p:cNvPr id="14" name="Straight Connector 13"/>
            <p:cNvCxnSpPr/>
            <p:nvPr userDrawn="1"/>
          </p:nvCxnSpPr>
          <p:spPr>
            <a:xfrm rot="5400000">
              <a:off x="5685504" y="3429000"/>
              <a:ext cx="6858000" cy="0"/>
            </a:xfrm>
            <a:prstGeom prst="line">
              <a:avLst/>
            </a:prstGeom>
            <a:ln w="50800">
              <a:solidFill>
                <a:srgbClr val="FC7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لأعلى مختل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6" name="Rectangle 7"/>
          <p:cNvSpPr>
            <a:spLocks noGrp="1"/>
          </p:cNvSpPr>
          <p:nvPr>
            <p:ph type="pic" sz="quarter" idx="14"/>
          </p:nvPr>
        </p:nvSpPr>
        <p:spPr>
          <a:xfrm>
            <a:off x="762000" y="257665"/>
            <a:ext cx="4481957" cy="5990735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655438" y="257665"/>
            <a:ext cx="2366713" cy="1775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22"/>
          </p:nvPr>
        </p:nvSpPr>
        <p:spPr>
          <a:xfrm>
            <a:off x="5655438" y="2362200"/>
            <a:ext cx="2366713" cy="1775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655438" y="4495800"/>
            <a:ext cx="2366713" cy="1775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15" name="Rectangle 14"/>
          <p:cNvSpPr/>
          <p:nvPr userDrawn="1"/>
        </p:nvSpPr>
        <p:spPr>
          <a:xfrm>
            <a:off x="8524568" y="0"/>
            <a:ext cx="540774" cy="6858000"/>
          </a:xfrm>
          <a:prstGeom prst="rect">
            <a:avLst/>
          </a:prstGeom>
          <a:solidFill>
            <a:srgbClr val="91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>
              <a:solidFill>
                <a:srgbClr val="FC7500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 rot="5400000">
            <a:off x="5693734" y="3429000"/>
            <a:ext cx="6858000" cy="0"/>
          </a:xfrm>
          <a:prstGeom prst="line">
            <a:avLst/>
          </a:prstGeom>
          <a:ln w="50800">
            <a:solidFill>
              <a:srgbClr val="91BE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لأعلى: 3 أفقي مع 2 عمودي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80498"/>
            <a:ext cx="1920956" cy="275762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17"/>
          </p:nvPr>
        </p:nvSpPr>
        <p:spPr>
          <a:xfrm>
            <a:off x="2881448" y="228600"/>
            <a:ext cx="5259410" cy="3944558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609600" y="228601"/>
            <a:ext cx="1920956" cy="2757620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9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799895" y="4563306"/>
            <a:ext cx="2429706" cy="170773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2895600" y="4563306"/>
            <a:ext cx="2512020" cy="170773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48400" y="6553200"/>
            <a:ext cx="20574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لأعلى: 2 أفقي مع 3 عمودي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10" name="Rectangle 7"/>
          <p:cNvSpPr>
            <a:spLocks noGrp="1"/>
          </p:cNvSpPr>
          <p:nvPr>
            <p:ph type="pic" sz="quarter" idx="26"/>
          </p:nvPr>
        </p:nvSpPr>
        <p:spPr>
          <a:xfrm>
            <a:off x="529105" y="3124200"/>
            <a:ext cx="2518895" cy="3167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pic" sz="quarter" idx="29"/>
          </p:nvPr>
        </p:nvSpPr>
        <p:spPr>
          <a:xfrm>
            <a:off x="511374" y="228601"/>
            <a:ext cx="3829900" cy="2651469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342900" marR="0" indent="-34290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2" name="Rectangle 7"/>
          <p:cNvSpPr>
            <a:spLocks noGrp="1"/>
          </p:cNvSpPr>
          <p:nvPr>
            <p:ph type="pic" sz="quarter" idx="30"/>
          </p:nvPr>
        </p:nvSpPr>
        <p:spPr>
          <a:xfrm>
            <a:off x="4780700" y="228601"/>
            <a:ext cx="3829900" cy="2651469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3" name="Rectangle 7"/>
          <p:cNvSpPr>
            <a:spLocks noGrp="1"/>
          </p:cNvSpPr>
          <p:nvPr>
            <p:ph type="pic" sz="quarter" idx="27"/>
          </p:nvPr>
        </p:nvSpPr>
        <p:spPr>
          <a:xfrm>
            <a:off x="3310405" y="3124200"/>
            <a:ext cx="2518895" cy="3167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28"/>
          </p:nvPr>
        </p:nvSpPr>
        <p:spPr>
          <a:xfrm>
            <a:off x="6091705" y="3124200"/>
            <a:ext cx="2518895" cy="316703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شبكة صور ذات تسميات توضيحي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 userDrawn="1"/>
        </p:nvSpPr>
        <p:spPr>
          <a:xfrm>
            <a:off x="4648200" y="45582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6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47106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CLICK TO ADD TITLE</a:t>
            </a:r>
          </a:p>
        </p:txBody>
      </p:sp>
      <p:sp>
        <p:nvSpPr>
          <p:cNvPr id="67" name="Text Placeholder 28"/>
          <p:cNvSpPr>
            <a:spLocks noGrp="1"/>
          </p:cNvSpPr>
          <p:nvPr>
            <p:ph type="body" sz="quarter" idx="32" hasCustomPrompt="1"/>
          </p:nvPr>
        </p:nvSpPr>
        <p:spPr>
          <a:xfrm>
            <a:off x="4724400" y="51678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33" name="Rectangle 32"/>
          <p:cNvSpPr/>
          <p:nvPr userDrawn="1"/>
        </p:nvSpPr>
        <p:spPr>
          <a:xfrm>
            <a:off x="4648200" y="2910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4724400" y="4434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35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4724400" y="9006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228600" y="2910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2438400" y="2910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6858000" y="2910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4434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9006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52" name="Rectangle 51"/>
          <p:cNvSpPr/>
          <p:nvPr userDrawn="1"/>
        </p:nvSpPr>
        <p:spPr>
          <a:xfrm>
            <a:off x="2440857" y="24246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53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228600" y="24246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54" name="Picture Placeholder 11"/>
          <p:cNvSpPr>
            <a:spLocks noGrp="1"/>
          </p:cNvSpPr>
          <p:nvPr>
            <p:ph type="pic" sz="quarter" idx="22"/>
          </p:nvPr>
        </p:nvSpPr>
        <p:spPr>
          <a:xfrm>
            <a:off x="4650657" y="24246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5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2517057" y="25770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56" name="Text Placeholder 28"/>
          <p:cNvSpPr>
            <a:spLocks noGrp="1"/>
          </p:cNvSpPr>
          <p:nvPr>
            <p:ph type="body" sz="quarter" idx="24" hasCustomPrompt="1"/>
          </p:nvPr>
        </p:nvSpPr>
        <p:spPr>
          <a:xfrm>
            <a:off x="2517057" y="30342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اليسار</a:t>
            </a:r>
          </a:p>
        </p:txBody>
      </p:sp>
      <p:sp>
        <p:nvSpPr>
          <p:cNvPr id="57" name="Rectangle 56"/>
          <p:cNvSpPr/>
          <p:nvPr userDrawn="1"/>
        </p:nvSpPr>
        <p:spPr>
          <a:xfrm>
            <a:off x="6860457" y="24246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58" name="Text Placeholder 25"/>
          <p:cNvSpPr>
            <a:spLocks noGrp="1"/>
          </p:cNvSpPr>
          <p:nvPr>
            <p:ph type="body" sz="quarter" idx="25" hasCustomPrompt="1"/>
          </p:nvPr>
        </p:nvSpPr>
        <p:spPr>
          <a:xfrm>
            <a:off x="6936657" y="25770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59" name="Text Placeholder 28"/>
          <p:cNvSpPr>
            <a:spLocks noGrp="1"/>
          </p:cNvSpPr>
          <p:nvPr>
            <p:ph type="body" sz="quarter" idx="26" hasCustomPrompt="1"/>
          </p:nvPr>
        </p:nvSpPr>
        <p:spPr>
          <a:xfrm>
            <a:off x="6936657" y="30342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اليسار</a:t>
            </a:r>
          </a:p>
        </p:txBody>
      </p:sp>
      <p:sp>
        <p:nvSpPr>
          <p:cNvPr id="60" name="Rectangle 59"/>
          <p:cNvSpPr/>
          <p:nvPr userDrawn="1"/>
        </p:nvSpPr>
        <p:spPr>
          <a:xfrm>
            <a:off x="228600" y="4558210"/>
            <a:ext cx="2057400" cy="1994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61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2435942" y="45582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62" name="Picture Placeholder 11"/>
          <p:cNvSpPr>
            <a:spLocks noGrp="1"/>
          </p:cNvSpPr>
          <p:nvPr>
            <p:ph type="pic" sz="quarter" idx="28"/>
          </p:nvPr>
        </p:nvSpPr>
        <p:spPr>
          <a:xfrm>
            <a:off x="6855542" y="45582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63" name="Text Placeholder 25"/>
          <p:cNvSpPr>
            <a:spLocks noGrp="1"/>
          </p:cNvSpPr>
          <p:nvPr>
            <p:ph type="body" sz="quarter" idx="29" hasCustomPrompt="1"/>
          </p:nvPr>
        </p:nvSpPr>
        <p:spPr>
          <a:xfrm>
            <a:off x="304800" y="47106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rgbClr val="FC7500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64" name="Text Placeholder 28"/>
          <p:cNvSpPr>
            <a:spLocks noGrp="1"/>
          </p:cNvSpPr>
          <p:nvPr>
            <p:ph type="body" sz="quarter" idx="30" hasCustomPrompt="1"/>
          </p:nvPr>
        </p:nvSpPr>
        <p:spPr>
          <a:xfrm>
            <a:off x="304800" y="51678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28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3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3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شبكة صور ذات تسميات توضيحية ملون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 userDrawn="1"/>
        </p:nvSpPr>
        <p:spPr>
          <a:xfrm>
            <a:off x="4648200" y="4558210"/>
            <a:ext cx="2057400" cy="1994990"/>
          </a:xfrm>
          <a:prstGeom prst="rect">
            <a:avLst/>
          </a:prstGeom>
          <a:solidFill>
            <a:srgbClr val="FC7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47106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53" name="Text Placeholder 28"/>
          <p:cNvSpPr>
            <a:spLocks noGrp="1"/>
          </p:cNvSpPr>
          <p:nvPr>
            <p:ph type="body" sz="quarter" idx="32" hasCustomPrompt="1"/>
          </p:nvPr>
        </p:nvSpPr>
        <p:spPr>
          <a:xfrm>
            <a:off x="4724400" y="51678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4648200" y="291010"/>
            <a:ext cx="2057400" cy="1994990"/>
          </a:xfrm>
          <a:prstGeom prst="rect">
            <a:avLst/>
          </a:prstGeom>
          <a:solidFill>
            <a:srgbClr val="D9E8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4724400" y="4434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37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4724400" y="9006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30" name="Rectangle 29"/>
          <p:cNvSpPr/>
          <p:nvPr userDrawn="1"/>
        </p:nvSpPr>
        <p:spPr>
          <a:xfrm>
            <a:off x="228600" y="291010"/>
            <a:ext cx="2057400" cy="1994990"/>
          </a:xfrm>
          <a:prstGeom prst="rect">
            <a:avLst/>
          </a:prstGeom>
          <a:solidFill>
            <a:srgbClr val="FC7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>
              <a:solidFill>
                <a:srgbClr val="FC7500"/>
              </a:solidFill>
            </a:endParaRPr>
          </a:p>
        </p:txBody>
      </p:sp>
      <p:sp>
        <p:nvSpPr>
          <p:cNvPr id="31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2435942" y="295275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3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6855542" y="2910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4434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34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304800" y="9006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38" name="Rectangle 37"/>
          <p:cNvSpPr/>
          <p:nvPr userDrawn="1"/>
        </p:nvSpPr>
        <p:spPr>
          <a:xfrm>
            <a:off x="2440857" y="2424610"/>
            <a:ext cx="2057400" cy="1994990"/>
          </a:xfrm>
          <a:prstGeom prst="rect">
            <a:avLst/>
          </a:prstGeom>
          <a:solidFill>
            <a:srgbClr val="91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39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228600" y="24246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40" name="Picture Placeholder 11"/>
          <p:cNvSpPr>
            <a:spLocks noGrp="1"/>
          </p:cNvSpPr>
          <p:nvPr>
            <p:ph type="pic" sz="quarter" idx="22"/>
          </p:nvPr>
        </p:nvSpPr>
        <p:spPr>
          <a:xfrm>
            <a:off x="4650657" y="24246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2517057" y="25770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42" name="Text Placeholder 28"/>
          <p:cNvSpPr>
            <a:spLocks noGrp="1"/>
          </p:cNvSpPr>
          <p:nvPr>
            <p:ph type="body" sz="quarter" idx="24" hasCustomPrompt="1"/>
          </p:nvPr>
        </p:nvSpPr>
        <p:spPr>
          <a:xfrm>
            <a:off x="2517057" y="30342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اليسار</a:t>
            </a:r>
          </a:p>
        </p:txBody>
      </p:sp>
      <p:sp>
        <p:nvSpPr>
          <p:cNvPr id="43" name="Rectangle 42"/>
          <p:cNvSpPr/>
          <p:nvPr userDrawn="1"/>
        </p:nvSpPr>
        <p:spPr>
          <a:xfrm>
            <a:off x="6860457" y="2424610"/>
            <a:ext cx="2057400" cy="199499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25" hasCustomPrompt="1"/>
          </p:nvPr>
        </p:nvSpPr>
        <p:spPr>
          <a:xfrm>
            <a:off x="6936657" y="25770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45" name="Text Placeholder 28"/>
          <p:cNvSpPr>
            <a:spLocks noGrp="1"/>
          </p:cNvSpPr>
          <p:nvPr>
            <p:ph type="body" sz="quarter" idx="26" hasCustomPrompt="1"/>
          </p:nvPr>
        </p:nvSpPr>
        <p:spPr>
          <a:xfrm>
            <a:off x="6936657" y="30342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اليسار</a:t>
            </a:r>
          </a:p>
        </p:txBody>
      </p:sp>
      <p:sp>
        <p:nvSpPr>
          <p:cNvPr id="46" name="Rectangle 45"/>
          <p:cNvSpPr/>
          <p:nvPr userDrawn="1"/>
        </p:nvSpPr>
        <p:spPr>
          <a:xfrm>
            <a:off x="228600" y="4558210"/>
            <a:ext cx="2057400" cy="1994990"/>
          </a:xfrm>
          <a:prstGeom prst="rect">
            <a:avLst/>
          </a:prstGeom>
          <a:solidFill>
            <a:srgbClr val="D9E8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2438400" y="45582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48" name="Picture Placeholder 11"/>
          <p:cNvSpPr>
            <a:spLocks noGrp="1"/>
          </p:cNvSpPr>
          <p:nvPr>
            <p:ph type="pic" sz="quarter" idx="28"/>
          </p:nvPr>
        </p:nvSpPr>
        <p:spPr>
          <a:xfrm>
            <a:off x="6858000" y="4558210"/>
            <a:ext cx="2059858" cy="1981200"/>
          </a:xfrm>
          <a:solidFill>
            <a:srgbClr val="F0F0F0"/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29" hasCustomPrompt="1"/>
          </p:nvPr>
        </p:nvSpPr>
        <p:spPr>
          <a:xfrm>
            <a:off x="304800" y="4710610"/>
            <a:ext cx="1905000" cy="366889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1600" b="1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  <p:sp>
        <p:nvSpPr>
          <p:cNvPr id="50" name="Text Placeholder 28"/>
          <p:cNvSpPr>
            <a:spLocks noGrp="1"/>
          </p:cNvSpPr>
          <p:nvPr>
            <p:ph type="body" sz="quarter" idx="30" hasCustomPrompt="1"/>
          </p:nvPr>
        </p:nvSpPr>
        <p:spPr>
          <a:xfrm>
            <a:off x="304800" y="5167810"/>
            <a:ext cx="1905000" cy="1247422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ar-SA" sz="1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 rtl="1"/>
            <a:r>
              <a:rPr kumimoji="0" lang="ar-SA"/>
              <a:t>انقر لإضافة نص إلى الصورة إلى اليمين</a:t>
            </a:r>
          </a:p>
        </p:txBody>
      </p:sp>
      <p:sp>
        <p:nvSpPr>
          <p:cNvPr id="2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5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بانورامي ذو تسمية توضيحي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04047" cy="6858000"/>
          </a:xfrm>
          <a:prstGeom prst="rect">
            <a:avLst/>
          </a:prstGeom>
        </p:spPr>
      </p:pic>
      <p:sp>
        <p:nvSpPr>
          <p:cNvPr id="7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66724" y="1371599"/>
            <a:ext cx="8191501" cy="2771776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8" name="W¥ل云玗İαЂÕØÚáÛ丫:Téxt Plàçèhòlðêr 表¥鷗字㌍_W 3"/>
          <p:cNvSpPr>
            <a:spLocks noGrp="1"/>
          </p:cNvSpPr>
          <p:nvPr>
            <p:ph type="body" sz="quarter" idx="31" hasCustomPrompt="1"/>
          </p:nvPr>
        </p:nvSpPr>
        <p:spPr>
          <a:xfrm>
            <a:off x="457200" y="4343400"/>
            <a:ext cx="8229600" cy="1447800"/>
          </a:xfrm>
          <a:solidFill>
            <a:schemeClr val="bg1"/>
          </a:solidFill>
        </p:spPr>
        <p:txBody>
          <a:bodyPr tIns="91440" rIns="9144" bIns="91440" anchor="t"/>
          <a:lstStyle>
            <a:lvl1pPr marL="0" marR="0" indent="0" algn="r" eaLnBrk="1" latinLnBrk="0" hangingPunct="1">
              <a:buFontTx/>
              <a:buNone/>
              <a:defRPr kumimoji="0" lang="ar-SA" sz="18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grpSp>
        <p:nvGrpSpPr>
          <p:cNvPr id="9" name="Group 8"/>
          <p:cNvGrpSpPr/>
          <p:nvPr userDrawn="1"/>
        </p:nvGrpSpPr>
        <p:grpSpPr>
          <a:xfrm rot="5400000">
            <a:off x="4277032" y="1991032"/>
            <a:ext cx="589936" cy="9144000"/>
            <a:chOff x="8524568" y="0"/>
            <a:chExt cx="589936" cy="6858000"/>
          </a:xfrm>
        </p:grpSpPr>
        <p:sp>
          <p:nvSpPr>
            <p:cNvPr id="10" name="Rectangle 9"/>
            <p:cNvSpPr/>
            <p:nvPr userDrawn="1"/>
          </p:nvSpPr>
          <p:spPr>
            <a:xfrm>
              <a:off x="8524568" y="0"/>
              <a:ext cx="540774" cy="6858000"/>
            </a:xfrm>
            <a:prstGeom prst="rect">
              <a:avLst/>
            </a:prstGeom>
            <a:solidFill>
              <a:srgbClr val="FC7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kumimoji="0" lang="ar-SA">
                <a:solidFill>
                  <a:srgbClr val="FC7500"/>
                </a:solidFill>
              </a:endParaRPr>
            </a:p>
          </p:txBody>
        </p:sp>
        <p:cxnSp>
          <p:nvCxnSpPr>
            <p:cNvPr id="11" name="Straight Connector 10"/>
            <p:cNvCxnSpPr/>
            <p:nvPr userDrawn="1"/>
          </p:nvCxnSpPr>
          <p:spPr>
            <a:xfrm rot="5400000">
              <a:off x="5685504" y="3429000"/>
              <a:ext cx="6858000" cy="0"/>
            </a:xfrm>
            <a:prstGeom prst="line">
              <a:avLst/>
            </a:prstGeom>
            <a:ln w="50800">
              <a:solidFill>
                <a:srgbClr val="FC7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مربع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rot="5400000">
            <a:off x="4301613" y="1966451"/>
            <a:ext cx="540774" cy="9144000"/>
          </a:xfrm>
          <a:prstGeom prst="rect">
            <a:avLst/>
          </a:prstGeom>
          <a:solidFill>
            <a:srgbClr val="FC7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>
              <a:solidFill>
                <a:srgbClr val="FC750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 rot="10800000">
            <a:off x="0" y="6858000"/>
            <a:ext cx="9144000" cy="0"/>
          </a:xfrm>
          <a:prstGeom prst="line">
            <a:avLst/>
          </a:prstGeom>
          <a:ln w="50800">
            <a:solidFill>
              <a:srgbClr val="FC7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  <p:sp>
        <p:nvSpPr>
          <p:cNvPr id="6" name="W¥ل云玗İαЂôÁûÂÚ丫:Pïçtúrê Plå¢éhõlðér 表¥鷗字㌍ 表_W 3"/>
          <p:cNvSpPr>
            <a:spLocks noGrp="1" noChangeAspect="1"/>
          </p:cNvSpPr>
          <p:nvPr userDrawn="1">
            <p:ph type="pic" sz="quarter" idx="13"/>
          </p:nvPr>
        </p:nvSpPr>
        <p:spPr>
          <a:xfrm>
            <a:off x="2974073" y="609600"/>
            <a:ext cx="3198127" cy="320040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0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971800" y="4038600"/>
            <a:ext cx="3200400" cy="1600200"/>
          </a:xfrm>
        </p:spPr>
        <p:txBody>
          <a:bodyPr tIns="91440" rIns="9144" bIns="91440" anchor="t"/>
          <a:lstStyle>
            <a:lvl1pPr marL="0" marR="0" indent="0" algn="r" eaLnBrk="1" latinLnBrk="0" hangingPunct="1">
              <a:buFontTx/>
              <a:buNone/>
              <a:defRPr kumimoji="0" lang="ar-SA" sz="18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عمودي ذو تسمية توضيحي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/>
          </p:cNvSpPr>
          <p:nvPr>
            <p:ph type="pic" sz="quarter" idx="13"/>
          </p:nvPr>
        </p:nvSpPr>
        <p:spPr>
          <a:xfrm>
            <a:off x="645701" y="290540"/>
            <a:ext cx="4307299" cy="5729260"/>
          </a:xfr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</p:spPr>
        <p:txBody>
          <a:bodyPr vert="horz" lIns="91440" tIns="45720" rIns="91440" bIns="45720" rtlCol="1">
            <a:normAutofit/>
          </a:bodyPr>
          <a:lstStyle>
            <a:lvl1pPr marL="0" marR="0" indent="1588" algn="r" defTabSz="914400" rtl="0" eaLnBrk="1" latinLnBrk="0" hangingPunct="1">
              <a:spcBef>
                <a:spcPct val="20000"/>
              </a:spcBef>
              <a:buFontTx/>
              <a:buNone/>
              <a:defRPr kumimoji="0" lang="ar-SA" sz="200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0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5343525" y="2859716"/>
            <a:ext cx="3181350" cy="3181350"/>
          </a:xfrm>
        </p:spPr>
        <p:txBody>
          <a:bodyPr tIns="91440" bIns="91440"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lang="ar-SA" sz="180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 algn="r" rtl="1"/>
            <a:r>
              <a:rPr kumimoji="0" lang="ar-SA"/>
              <a:t>انقر لإضافة تسمية توضيحية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 rot="5400000">
            <a:off x="4277032" y="1991032"/>
            <a:ext cx="589936" cy="9144000"/>
            <a:chOff x="8524568" y="0"/>
            <a:chExt cx="589936" cy="6858000"/>
          </a:xfrm>
        </p:grpSpPr>
        <p:sp>
          <p:nvSpPr>
            <p:cNvPr id="14" name="Rectangle 13"/>
            <p:cNvSpPr/>
            <p:nvPr userDrawn="1"/>
          </p:nvSpPr>
          <p:spPr>
            <a:xfrm>
              <a:off x="8524568" y="0"/>
              <a:ext cx="540774" cy="6858000"/>
            </a:xfrm>
            <a:prstGeom prst="rect">
              <a:avLst/>
            </a:prstGeom>
            <a:solidFill>
              <a:srgbClr val="FC7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kumimoji="0" lang="ar-SA">
                <a:solidFill>
                  <a:srgbClr val="FC7500"/>
                </a:solidFill>
              </a:endParaRPr>
            </a:p>
          </p:txBody>
        </p:sp>
        <p:cxnSp>
          <p:nvCxnSpPr>
            <p:cNvPr id="15" name="Straight Connector 14"/>
            <p:cNvCxnSpPr/>
            <p:nvPr userDrawn="1"/>
          </p:nvCxnSpPr>
          <p:spPr>
            <a:xfrm rot="5400000">
              <a:off x="5685504" y="3429000"/>
              <a:ext cx="6858000" cy="0"/>
            </a:xfrm>
            <a:prstGeom prst="line">
              <a:avLst/>
            </a:prstGeom>
            <a:ln w="50800">
              <a:solidFill>
                <a:srgbClr val="FC7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fld id="{EFEED2B4-868F-4681-9E70-FF7ECCDC67D4}" type="datetimeFigureOut">
              <a:pPr algn="r" rtl="1"/>
              <a:t>08/10/1443</a:t>
            </a:fld>
            <a:endParaRPr kumimoji="0" lang="ar-SA"/>
          </a:p>
        </p:txBody>
      </p:sp>
      <p:sp>
        <p:nvSpPr>
          <p:cNvPr id="1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553200"/>
            <a:ext cx="2133600" cy="304800"/>
          </a:xfrm>
        </p:spPr>
        <p:txBody>
          <a:bodyPr/>
          <a:lstStyle>
            <a:lvl1pPr algn="r" eaLnBrk="1" latinLnBrk="0" hangingPunct="1">
              <a:defRPr kumimoji="0" lang="ar-SA">
                <a:solidFill>
                  <a:schemeClr val="bg1"/>
                </a:solidFill>
              </a:defRPr>
            </a:lvl1pPr>
          </a:lstStyle>
          <a:p>
            <a:fld id="{80F88FF4-1BD9-4AA8-B980-C7776087ABAF}" type="slidenum">
              <a:pPr algn="r" rtl="1"/>
              <a:t>‹#›</a:t>
            </a:fld>
            <a:endParaRPr kumimoji="0"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صورة مع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096000"/>
            <a:ext cx="8534400" cy="76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kumimoji="0" lang="ar-SA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534400" cy="6096000"/>
          </a:xfrm>
        </p:spPr>
        <p:txBody>
          <a:bodyPr/>
          <a:lstStyle>
            <a:lvl1pPr algn="r" eaLnBrk="1" latinLnBrk="0" hangingPunct="1">
              <a:buNone/>
              <a:defRPr kumimoji="0" lang="ar-SA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6172200"/>
            <a:ext cx="8229600" cy="571500"/>
          </a:xfrm>
        </p:spPr>
        <p:txBody>
          <a:bodyPr>
            <a:noAutofit/>
          </a:bodyPr>
          <a:lstStyle>
            <a:lvl1pPr algn="r" eaLnBrk="1" latinLnBrk="0" hangingPunct="1">
              <a:defRPr kumimoji="0" lang="ar-SA" sz="36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 rtl="1" eaLnBrk="1" latinLnBrk="0" hangingPunct="1"/>
            <a:r>
              <a:rPr lang="ar-SA" smtClean="0"/>
              <a:t>انقر لتحرير نمط العنوان الرئيسي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صورة بحجم صفحة كاملة مع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t>08/10/1443</a:t>
            </a:fld>
            <a:endParaRPr kumimoji="0"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t>‹#›</a:t>
            </a:fld>
            <a:endParaRPr kumimoji="0" lang="ar-SA"/>
          </a:p>
        </p:txBody>
      </p:sp>
      <p:sp>
        <p:nvSpPr>
          <p:cNvPr id="8" name="Rectangle 6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r" rtl="0" eaLnBrk="1" latinLnBrk="0" hangingPunct="1">
              <a:spcBef>
                <a:spcPct val="20000"/>
              </a:spcBef>
              <a:buFontTx/>
              <a:buNone/>
              <a:defRPr kumimoji="0" lang="ar-SA" sz="2400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1" eaLnBrk="1" latinLnBrk="0" hangingPunct="1"/>
            <a:r>
              <a:rPr lang="ar-SA" smtClean="0"/>
              <a:t>انقر فوق الأيقونة لإضافة صورة</a:t>
            </a:r>
            <a:endParaRPr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105400" y="5257800"/>
            <a:ext cx="4038600" cy="505047"/>
          </a:xfrm>
          <a:solidFill>
            <a:schemeClr val="tx1">
              <a:alpha val="46000"/>
            </a:schemeClr>
          </a:solidFill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ar-SA" sz="2800" baseline="0">
                <a:solidFill>
                  <a:schemeClr val="bg1"/>
                </a:solidFill>
              </a:defRPr>
            </a:lvl1pPr>
          </a:lstStyle>
          <a:p>
            <a:pPr lvl="0" algn="r" rtl="1"/>
            <a:r>
              <a:rPr kumimoji="0" lang="ar-SA"/>
              <a:t>انقر لإضافة عنوان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rtl="1"/>
            <a:endParaRPr kumimoji="0"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41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pPr algn="r" rtl="1"/>
            <a:fld id="{EFEED2B4-868F-4681-9E70-FF7ECCDC67D4}" type="datetimeFigureOut">
              <a:rPr lang="ar-SY" smtClean="0"/>
              <a:t>08/10/1443</a:t>
            </a:fld>
            <a:endParaRPr kumimoji="0" lang="ar-S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pPr algn="r" rtl="1"/>
            <a:endParaRPr kumimoji="0"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pPr algn="r" rtl="1"/>
            <a:fld id="{80F88FF4-1BD9-4AA8-B980-C7776087ABAF}" type="slidenum">
              <a:rPr lang="ar-SY" smtClean="0"/>
              <a:t>‹#›</a:t>
            </a:fld>
            <a:endParaRPr kumimoji="0" lang="ar-SY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661" r:id="rId17"/>
    <p:sldLayoutId id="2147483676" r:id="rId18"/>
    <p:sldLayoutId id="2147483655" r:id="rId19"/>
    <p:sldLayoutId id="2147483674" r:id="rId20"/>
    <p:sldLayoutId id="2147483675" r:id="rId21"/>
    <p:sldLayoutId id="2147483670" r:id="rId22"/>
    <p:sldLayoutId id="2147483671" r:id="rId23"/>
    <p:sldLayoutId id="2147483672" r:id="rId24"/>
    <p:sldLayoutId id="2147483673" r:id="rId25"/>
    <p:sldLayoutId id="2147483650" r:id="rId26"/>
    <p:sldLayoutId id="2147483667" r:id="rId27"/>
    <p:sldLayoutId id="2147483668" r:id="rId28"/>
    <p:sldLayoutId id="2147483666" r:id="rId29"/>
    <p:sldLayoutId id="2147483664" r:id="rId30"/>
    <p:sldLayoutId id="2147483663" r:id="rId31"/>
    <p:sldLayoutId id="2147483653" r:id="rId32"/>
    <p:sldLayoutId id="2147483652" r:id="rId33"/>
    <p:sldLayoutId id="2147483660" r:id="rId34"/>
    <p:sldLayoutId id="2147483658" r:id="rId35"/>
    <p:sldLayoutId id="2147483665" r:id="rId36"/>
    <p:sldLayoutId id="2147483669" r:id="rId37"/>
    <p:sldLayoutId id="2147483654" r:id="rId38"/>
    <p:sldLayoutId id="2147483656" r:id="rId39"/>
  </p:sldLayoutIdLst>
  <p:txStyles>
    <p:titleStyle>
      <a:lvl1pPr algn="l" defTabSz="914400" rtl="1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6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987825" y="1191150"/>
            <a:ext cx="4900892" cy="983431"/>
          </a:xfrm>
        </p:spPr>
        <p:txBody>
          <a:bodyPr>
            <a:normAutofit fontScale="92500" lnSpcReduction="20000"/>
          </a:bodyPr>
          <a:lstStyle/>
          <a:p>
            <a:pPr algn="r" rtl="1"/>
            <a:r>
              <a:rPr lang="ar-SY" dirty="0" smtClean="0">
                <a:solidFill>
                  <a:srgbClr val="FC7500"/>
                </a:solidFill>
              </a:rPr>
              <a:t>تعلم برمجة الويب باستخدام  </a:t>
            </a:r>
            <a:r>
              <a:rPr lang="en-US" dirty="0" err="1" smtClean="0">
                <a:solidFill>
                  <a:srgbClr val="FC7500"/>
                </a:solidFill>
              </a:rPr>
              <a:t>Reactjs</a:t>
            </a:r>
            <a:endParaRPr lang="ar-S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859" y="1372100"/>
            <a:ext cx="5966707" cy="4634477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0716" y="5466414"/>
            <a:ext cx="609600" cy="6191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5224" y="5475939"/>
            <a:ext cx="619125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0942" y="1291424"/>
            <a:ext cx="619125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6858" y="1291424"/>
            <a:ext cx="609600" cy="6191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533400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0">
            <a:normAutofit fontScale="92500"/>
          </a:bodyPr>
          <a:lstStyle/>
          <a:p>
            <a:pPr algn="r" rtl="1"/>
            <a:r>
              <a:rPr lang="ar-SA" sz="2400" dirty="0">
                <a:solidFill>
                  <a:schemeClr val="bg1"/>
                </a:solidFill>
              </a:rPr>
              <a:t>      </a:t>
            </a:r>
            <a:r>
              <a:rPr lang="ar-SA" sz="2400" dirty="0" smtClean="0">
                <a:solidFill>
                  <a:schemeClr val="bg1"/>
                </a:solidFill>
              </a:rPr>
              <a:t>بحال وضعنا عملنا في مجلد اخر نقوم:</a:t>
            </a:r>
            <a:endParaRPr lang="ar-SA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257" y="1379105"/>
            <a:ext cx="6106934" cy="4536504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/>
        </p:spPr>
      </p:pic>
      <p:pic>
        <p:nvPicPr>
          <p:cNvPr id="6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0716" y="5466414"/>
            <a:ext cx="609600" cy="619125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5224" y="5475939"/>
            <a:ext cx="619125" cy="609600"/>
          </a:xfrm>
          <a:prstGeom prst="rect">
            <a:avLst/>
          </a:prstGeom>
        </p:spPr>
      </p:pic>
      <p:pic>
        <p:nvPicPr>
          <p:cNvPr id="8" name="Picture 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0942" y="1291424"/>
            <a:ext cx="619125" cy="609600"/>
          </a:xfrm>
          <a:prstGeom prst="rect">
            <a:avLst/>
          </a:prstGeom>
        </p:spPr>
      </p:pic>
      <p:pic>
        <p:nvPicPr>
          <p:cNvPr id="9" name="Picture 5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6858" y="1291424"/>
            <a:ext cx="609600" cy="619125"/>
          </a:xfrm>
          <a:prstGeom prst="rect">
            <a:avLst/>
          </a:prstGeom>
        </p:spPr>
      </p:pic>
      <p:sp>
        <p:nvSpPr>
          <p:cNvPr id="10" name="TextBox 12"/>
          <p:cNvSpPr txBox="1"/>
          <p:nvPr/>
        </p:nvSpPr>
        <p:spPr>
          <a:xfrm>
            <a:off x="0" y="533400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0">
            <a:normAutofit/>
          </a:bodyPr>
          <a:lstStyle/>
          <a:p>
            <a:pPr algn="r" rtl="1"/>
            <a:r>
              <a:rPr lang="ar-SA" sz="2400" dirty="0">
                <a:solidFill>
                  <a:schemeClr val="bg1"/>
                </a:solidFill>
              </a:rPr>
              <a:t>      </a:t>
            </a:r>
            <a:r>
              <a:rPr lang="ar-SA" sz="2400" dirty="0" smtClean="0">
                <a:solidFill>
                  <a:schemeClr val="bg1"/>
                </a:solidFill>
              </a:rPr>
              <a:t>بحال كان من نوع </a:t>
            </a:r>
            <a:r>
              <a:rPr lang="en-US" sz="2400" dirty="0" smtClean="0">
                <a:solidFill>
                  <a:schemeClr val="bg1"/>
                </a:solidFill>
              </a:rPr>
              <a:t>class </a:t>
            </a:r>
            <a:r>
              <a:rPr lang="ar-SA" sz="2400" dirty="0" smtClean="0">
                <a:solidFill>
                  <a:schemeClr val="bg1"/>
                </a:solidFill>
              </a:rPr>
              <a:t> نقوم:</a:t>
            </a:r>
            <a:endParaRPr lang="ar-S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45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342" y="1375011"/>
            <a:ext cx="6179032" cy="4628653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/>
        </p:spPr>
      </p:pic>
      <p:pic>
        <p:nvPicPr>
          <p:cNvPr id="12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0716" y="5466414"/>
            <a:ext cx="609600" cy="619125"/>
          </a:xfrm>
          <a:prstGeom prst="rect">
            <a:avLst/>
          </a:prstGeom>
        </p:spPr>
      </p:pic>
      <p:pic>
        <p:nvPicPr>
          <p:cNvPr id="13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5224" y="5475939"/>
            <a:ext cx="619125" cy="609600"/>
          </a:xfrm>
          <a:prstGeom prst="rect">
            <a:avLst/>
          </a:prstGeom>
        </p:spPr>
      </p:pic>
      <p:pic>
        <p:nvPicPr>
          <p:cNvPr id="14" name="Picture 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0942" y="1291424"/>
            <a:ext cx="619125" cy="609600"/>
          </a:xfrm>
          <a:prstGeom prst="rect">
            <a:avLst/>
          </a:prstGeom>
        </p:spPr>
      </p:pic>
      <p:pic>
        <p:nvPicPr>
          <p:cNvPr id="15" name="Picture 5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6858" y="1291424"/>
            <a:ext cx="609600" cy="619125"/>
          </a:xfrm>
          <a:prstGeom prst="rect">
            <a:avLst/>
          </a:prstGeom>
        </p:spPr>
      </p:pic>
      <p:sp>
        <p:nvSpPr>
          <p:cNvPr id="16" name="TextBox 12"/>
          <p:cNvSpPr txBox="1"/>
          <p:nvPr/>
        </p:nvSpPr>
        <p:spPr>
          <a:xfrm>
            <a:off x="0" y="533400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0">
            <a:normAutofit fontScale="92500"/>
          </a:bodyPr>
          <a:lstStyle/>
          <a:p>
            <a:pPr algn="r" rtl="1"/>
            <a:r>
              <a:rPr lang="ar-SA" sz="2400" dirty="0">
                <a:solidFill>
                  <a:schemeClr val="bg1"/>
                </a:solidFill>
              </a:rPr>
              <a:t> </a:t>
            </a:r>
            <a:r>
              <a:rPr lang="ar-SA" sz="2400" dirty="0" smtClean="0">
                <a:solidFill>
                  <a:schemeClr val="bg1"/>
                </a:solidFill>
              </a:rPr>
              <a:t>ونقوم في الملف  </a:t>
            </a:r>
            <a:r>
              <a:rPr lang="en-US" sz="2400" dirty="0" smtClean="0">
                <a:solidFill>
                  <a:schemeClr val="bg1"/>
                </a:solidFill>
              </a:rPr>
              <a:t>App.js </a:t>
            </a:r>
            <a:r>
              <a:rPr lang="ar-SY" sz="2400" dirty="0" smtClean="0">
                <a:solidFill>
                  <a:schemeClr val="bg1"/>
                </a:solidFill>
              </a:rPr>
              <a:t>بعمل </a:t>
            </a:r>
            <a:r>
              <a:rPr lang="en-US" sz="2400" dirty="0" smtClean="0">
                <a:solidFill>
                  <a:schemeClr val="bg1"/>
                </a:solidFill>
              </a:rPr>
              <a:t>import 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ar-SY" sz="2400" dirty="0" smtClean="0">
                <a:solidFill>
                  <a:schemeClr val="bg1"/>
                </a:solidFill>
              </a:rPr>
              <a:t> له</a:t>
            </a:r>
            <a:r>
              <a:rPr lang="ar-SA" sz="2400" dirty="0" smtClean="0">
                <a:solidFill>
                  <a:schemeClr val="bg1"/>
                </a:solidFill>
              </a:rPr>
              <a:t>:</a:t>
            </a:r>
            <a:endParaRPr lang="ar-S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14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1520" y="2560320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 fontScale="85000" lnSpcReduction="10000"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نقوم بوضع الخصائص في </a:t>
            </a:r>
            <a:r>
              <a:rPr lang="en-US" sz="2400" b="1" dirty="0" smtClean="0">
                <a:solidFill>
                  <a:schemeClr val="bg1"/>
                </a:solidFill>
              </a:rPr>
              <a:t>App.js </a:t>
            </a:r>
            <a:r>
              <a:rPr lang="ar-SY" sz="2400" b="1" dirty="0" smtClean="0">
                <a:solidFill>
                  <a:schemeClr val="bg1"/>
                </a:solidFill>
              </a:rPr>
              <a:t> ومن ثم نستدعيها في الــ</a:t>
            </a:r>
            <a:r>
              <a:rPr lang="en-US" sz="2400" b="1" dirty="0" smtClean="0">
                <a:solidFill>
                  <a:schemeClr val="bg1"/>
                </a:solidFill>
              </a:rPr>
              <a:t>function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1000" y="5410200"/>
            <a:ext cx="3810000" cy="1219200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 rtl="1">
              <a:defRPr lang="ar-SA"/>
            </a:pPr>
            <a:r>
              <a:rPr lang="ar-S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طرقة تمرير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PROPS </a:t>
            </a:r>
            <a:r>
              <a:rPr lang="ar-SY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عن طريق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 </a:t>
            </a:r>
            <a:endParaRPr lang="ar-S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804" y="116632"/>
            <a:ext cx="4238625" cy="326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600" y="3649241"/>
            <a:ext cx="5829300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03520" y="2560320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فتظهر بالشكل التالي :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73" y="123322"/>
            <a:ext cx="4032448" cy="6666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رابط كسهم مستقيم 6"/>
          <p:cNvCxnSpPr/>
          <p:nvPr/>
        </p:nvCxnSpPr>
        <p:spPr>
          <a:xfrm flipH="1" flipV="1">
            <a:off x="1187624" y="1412776"/>
            <a:ext cx="2520280" cy="3600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99992" y="692696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 fontScale="92500" lnSpcReduction="20000"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اما عن طريق </a:t>
            </a:r>
            <a:r>
              <a:rPr lang="en-US" sz="2400" b="1" dirty="0" smtClean="0">
                <a:solidFill>
                  <a:schemeClr val="bg1"/>
                </a:solidFill>
              </a:rPr>
              <a:t>class</a:t>
            </a:r>
            <a:r>
              <a:rPr lang="ar-SA" sz="2400" b="1" dirty="0" smtClean="0">
                <a:solidFill>
                  <a:schemeClr val="bg1"/>
                </a:solidFill>
              </a:rPr>
              <a:t> بالشكل التالي وستكون النتيجة مشابهة :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72816"/>
            <a:ext cx="7162800" cy="320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رابط كسهم مستقيم 7"/>
          <p:cNvCxnSpPr/>
          <p:nvPr/>
        </p:nvCxnSpPr>
        <p:spPr>
          <a:xfrm>
            <a:off x="4427984" y="1332776"/>
            <a:ext cx="432048" cy="18081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59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59421" y="188640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خاصية </a:t>
            </a:r>
            <a:r>
              <a:rPr lang="en-US" sz="2400" b="1" dirty="0" smtClean="0">
                <a:solidFill>
                  <a:schemeClr val="bg1"/>
                </a:solidFill>
              </a:rPr>
              <a:t>children </a:t>
            </a:r>
            <a:r>
              <a:rPr lang="ar-SA" sz="2400" b="1" dirty="0" smtClean="0">
                <a:solidFill>
                  <a:schemeClr val="bg1"/>
                </a:solidFill>
              </a:rPr>
              <a:t>: 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7" name="TextBox 2"/>
          <p:cNvSpPr txBox="1"/>
          <p:nvPr/>
        </p:nvSpPr>
        <p:spPr>
          <a:xfrm>
            <a:off x="27584" y="188640"/>
            <a:ext cx="5208713" cy="1584176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rtl="1"/>
            <a:r>
              <a:rPr lang="ar-SY" sz="2400" dirty="0" smtClean="0"/>
              <a:t>اذا </a:t>
            </a:r>
            <a:r>
              <a:rPr lang="ar-SY" sz="2400" dirty="0"/>
              <a:t>كان هناك نص او صورة موجودة بين وسمي الاستدعاء لل </a:t>
            </a:r>
            <a:r>
              <a:rPr lang="en-US" sz="2400" dirty="0" smtClean="0"/>
              <a:t>function </a:t>
            </a:r>
            <a:r>
              <a:rPr lang="ar-SY" sz="2400" dirty="0" smtClean="0"/>
              <a:t> يتم استدعاءها عن طريق  </a:t>
            </a:r>
            <a:r>
              <a:rPr lang="en-US" sz="2400" dirty="0" smtClean="0"/>
              <a:t>props.children</a:t>
            </a:r>
            <a:endParaRPr lang="ar-SA" sz="24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121" y="3883521"/>
            <a:ext cx="3343679" cy="2974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4" y="1772816"/>
            <a:ext cx="5231837" cy="2550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رابط كسهم مستقيم 9"/>
          <p:cNvCxnSpPr/>
          <p:nvPr/>
        </p:nvCxnSpPr>
        <p:spPr>
          <a:xfrm>
            <a:off x="3779912" y="1556792"/>
            <a:ext cx="216024" cy="100811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رابط كسهم مستقيم 11"/>
          <p:cNvCxnSpPr/>
          <p:nvPr/>
        </p:nvCxnSpPr>
        <p:spPr>
          <a:xfrm>
            <a:off x="3995936" y="1700808"/>
            <a:ext cx="2088232" cy="34563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مربع نص 12"/>
          <p:cNvSpPr txBox="1"/>
          <p:nvPr/>
        </p:nvSpPr>
        <p:spPr>
          <a:xfrm>
            <a:off x="2195736" y="5157192"/>
            <a:ext cx="25922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Y" dirty="0" smtClean="0"/>
              <a:t>وسيظهر النص بشكل طبيعي .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42462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Y" dirty="0" smtClean="0"/>
              <a:t>خاصية </a:t>
            </a:r>
            <a:r>
              <a:rPr lang="en-US" dirty="0" smtClean="0"/>
              <a:t>state </a:t>
            </a:r>
            <a:endParaRPr lang="ar-SA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188640"/>
            <a:ext cx="7772400" cy="1068139"/>
          </a:xfrm>
        </p:spPr>
        <p:txBody>
          <a:bodyPr/>
          <a:lstStyle/>
          <a:p>
            <a:r>
              <a:rPr lang="ar-SY" dirty="0" smtClean="0"/>
              <a:t>ان </a:t>
            </a:r>
            <a:r>
              <a:rPr lang="en-US" dirty="0" smtClean="0"/>
              <a:t>state &amp; props </a:t>
            </a:r>
            <a:r>
              <a:rPr lang="ar-SY" dirty="0" smtClean="0"/>
              <a:t> متشابهان الا ان </a:t>
            </a:r>
            <a:r>
              <a:rPr lang="en-US" dirty="0" smtClean="0"/>
              <a:t>props </a:t>
            </a:r>
            <a:r>
              <a:rPr lang="ar-SY" dirty="0" smtClean="0"/>
              <a:t> هي نستطيع من خلالها قراءة المتغيرات ولا يمكننا التعديل عليها اما </a:t>
            </a:r>
            <a:r>
              <a:rPr lang="en-US" dirty="0" smtClean="0"/>
              <a:t>state </a:t>
            </a:r>
            <a:r>
              <a:rPr lang="ar-SY" dirty="0" smtClean="0"/>
              <a:t>فهي تتفوق من خلال السماح بالتعديل  </a:t>
            </a:r>
            <a:endParaRPr lang="ar-SA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22" y="1268760"/>
            <a:ext cx="4464496" cy="4188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عنصر نائب للنص 2"/>
          <p:cNvSpPr txBox="1">
            <a:spLocks/>
          </p:cNvSpPr>
          <p:nvPr/>
        </p:nvSpPr>
        <p:spPr>
          <a:xfrm>
            <a:off x="6876256" y="1227485"/>
            <a:ext cx="1516088" cy="1068139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marL="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الشكل العام لها :</a:t>
            </a:r>
            <a:endParaRPr lang="ar-SY" dirty="0"/>
          </a:p>
        </p:txBody>
      </p:sp>
      <p:sp>
        <p:nvSpPr>
          <p:cNvPr id="6" name="عنصر نائب للنص 2"/>
          <p:cNvSpPr txBox="1">
            <a:spLocks/>
          </p:cNvSpPr>
          <p:nvPr/>
        </p:nvSpPr>
        <p:spPr>
          <a:xfrm>
            <a:off x="6857190" y="2132856"/>
            <a:ext cx="1516088" cy="1068139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marL="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استدعائها :</a:t>
            </a:r>
            <a:endParaRPr lang="ar-SY" dirty="0"/>
          </a:p>
        </p:txBody>
      </p:sp>
      <p:cxnSp>
        <p:nvCxnSpPr>
          <p:cNvPr id="7" name="رابط كسهم مستقيم 6"/>
          <p:cNvCxnSpPr/>
          <p:nvPr/>
        </p:nvCxnSpPr>
        <p:spPr>
          <a:xfrm flipH="1">
            <a:off x="2123728" y="2132856"/>
            <a:ext cx="468052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رابط كسهم مستقيم 8"/>
          <p:cNvCxnSpPr/>
          <p:nvPr/>
        </p:nvCxnSpPr>
        <p:spPr>
          <a:xfrm flipH="1">
            <a:off x="3851920" y="2996952"/>
            <a:ext cx="3240360" cy="64807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28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p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Y" dirty="0" smtClean="0"/>
              <a:t>خاصية </a:t>
            </a:r>
            <a:r>
              <a:rPr lang="en-US" dirty="0" smtClean="0"/>
              <a:t>state </a:t>
            </a:r>
            <a:endParaRPr lang="ar-SA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504" y="332656"/>
            <a:ext cx="5112568" cy="626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عنصر نائب للنص 2"/>
          <p:cNvSpPr txBox="1">
            <a:spLocks/>
          </p:cNvSpPr>
          <p:nvPr/>
        </p:nvSpPr>
        <p:spPr>
          <a:xfrm>
            <a:off x="6660232" y="1227485"/>
            <a:ext cx="1732112" cy="1068139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marL="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من الممكن ان تحوي غرض او مصفوفة :</a:t>
            </a:r>
            <a:endParaRPr lang="ar-SY" dirty="0"/>
          </a:p>
        </p:txBody>
      </p:sp>
      <p:sp>
        <p:nvSpPr>
          <p:cNvPr id="8" name="عنصر نائب للنص 2"/>
          <p:cNvSpPr txBox="1">
            <a:spLocks/>
          </p:cNvSpPr>
          <p:nvPr/>
        </p:nvSpPr>
        <p:spPr>
          <a:xfrm>
            <a:off x="6857190" y="2132856"/>
            <a:ext cx="1516088" cy="1068139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marL="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استدعاؤها :</a:t>
            </a:r>
            <a:endParaRPr lang="ar-SY" dirty="0"/>
          </a:p>
        </p:txBody>
      </p:sp>
      <p:cxnSp>
        <p:nvCxnSpPr>
          <p:cNvPr id="9" name="رابط كسهم مستقيم 8"/>
          <p:cNvCxnSpPr/>
          <p:nvPr/>
        </p:nvCxnSpPr>
        <p:spPr>
          <a:xfrm flipH="1">
            <a:off x="1763688" y="2132856"/>
            <a:ext cx="5040560" cy="53406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رابط كسهم مستقيم 9"/>
          <p:cNvCxnSpPr/>
          <p:nvPr/>
        </p:nvCxnSpPr>
        <p:spPr>
          <a:xfrm flipH="1">
            <a:off x="1835696" y="2996952"/>
            <a:ext cx="5256584" cy="18002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رابط كسهم مستقيم 13"/>
          <p:cNvCxnSpPr/>
          <p:nvPr/>
        </p:nvCxnSpPr>
        <p:spPr>
          <a:xfrm flipH="1">
            <a:off x="1475656" y="2204864"/>
            <a:ext cx="5405266" cy="1080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95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5148064" y="332656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الاحـــداث </a:t>
            </a:r>
            <a:r>
              <a:rPr lang="en-US" sz="2400" b="1" dirty="0" smtClean="0">
                <a:solidFill>
                  <a:schemeClr val="bg1"/>
                </a:solidFill>
              </a:rPr>
              <a:t>Event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219" y="1268700"/>
            <a:ext cx="6743700" cy="471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2"/>
          <p:cNvSpPr txBox="1"/>
          <p:nvPr/>
        </p:nvSpPr>
        <p:spPr>
          <a:xfrm>
            <a:off x="755576" y="1872978"/>
            <a:ext cx="7453893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 fontScale="92500" lnSpcReduction="20000"/>
          </a:bodyPr>
          <a:lstStyle/>
          <a:p>
            <a:pPr algn="l"/>
            <a:r>
              <a:rPr lang="ar-SA" sz="2400" b="1" dirty="0">
                <a:solidFill>
                  <a:schemeClr val="bg1"/>
                </a:solidFill>
              </a:rPr>
              <a:t>ه</a:t>
            </a:r>
            <a:r>
              <a:rPr lang="ar-SA" sz="2400" b="1" dirty="0" smtClean="0">
                <a:solidFill>
                  <a:schemeClr val="bg1"/>
                </a:solidFill>
              </a:rPr>
              <a:t>نا نلاحظ قدرة التعديل فعند الضغط على الزر يتم زيادة الخاصية </a:t>
            </a:r>
            <a:r>
              <a:rPr lang="ar-SY" sz="2400" b="1" dirty="0" smtClean="0">
                <a:solidFill>
                  <a:schemeClr val="bg1"/>
                </a:solidFill>
              </a:rPr>
              <a:t>ا</a:t>
            </a:r>
            <a:r>
              <a:rPr lang="ar-SA" sz="2400" b="1" dirty="0" smtClean="0">
                <a:solidFill>
                  <a:schemeClr val="bg1"/>
                </a:solidFill>
              </a:rPr>
              <a:t>لعمر بمقدار 1 </a:t>
            </a:r>
          </a:p>
          <a:p>
            <a:r>
              <a:rPr lang="ar-SA" sz="2400" b="1" dirty="0" smtClean="0">
                <a:solidFill>
                  <a:schemeClr val="bg1"/>
                </a:solidFill>
              </a:rPr>
              <a:t>هنا كتبنا كود الوظيفة داخل الحدث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996952"/>
            <a:ext cx="6192688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697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SY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SY"/>
          </a:p>
        </p:txBody>
      </p:sp>
    </p:spTree>
    <p:extLst>
      <p:ext uri="{BB962C8B-B14F-4D97-AF65-F5344CB8AC3E}">
        <p14:creationId xmlns:p14="http://schemas.microsoft.com/office/powerpoint/2010/main" val="4134534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5148064" y="332656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الاحـــداث </a:t>
            </a:r>
            <a:r>
              <a:rPr lang="en-US" sz="2400" b="1" dirty="0" smtClean="0">
                <a:solidFill>
                  <a:schemeClr val="bg1"/>
                </a:solidFill>
              </a:rPr>
              <a:t>Event 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755576" y="2193018"/>
            <a:ext cx="7453893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r>
              <a:rPr lang="ar-SA" sz="2400" b="1" dirty="0" smtClean="0">
                <a:solidFill>
                  <a:schemeClr val="bg1"/>
                </a:solidFill>
              </a:rPr>
              <a:t>هنا كتبنا كود الوظيفة بشكل مستقل وبعدها تم استدعاؤه 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011965"/>
            <a:ext cx="7453893" cy="85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456806"/>
            <a:ext cx="6372225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16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5148064" y="332656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الاحـــداث </a:t>
            </a:r>
            <a:r>
              <a:rPr lang="en-US" sz="2400" b="1" dirty="0" smtClean="0">
                <a:solidFill>
                  <a:schemeClr val="bg1"/>
                </a:solidFill>
              </a:rPr>
              <a:t>Event 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755576" y="2193018"/>
            <a:ext cx="7453893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 fontScale="92500"/>
          </a:bodyPr>
          <a:lstStyle/>
          <a:p>
            <a:r>
              <a:rPr lang="ar-SA" sz="2400" b="1" dirty="0" smtClean="0">
                <a:solidFill>
                  <a:schemeClr val="bg1"/>
                </a:solidFill>
              </a:rPr>
              <a:t>هنا كتبنا كود الوظيفة بشكل مستقل وبعدها تم استدعاؤه   ولكن بطريقة اخرى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72736"/>
            <a:ext cx="7592888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324223"/>
            <a:ext cx="5472608" cy="464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632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5148064" y="332656"/>
            <a:ext cx="3200400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/>
          </a:bodyPr>
          <a:lstStyle/>
          <a:p>
            <a:pPr algn="r" rtl="1"/>
            <a:r>
              <a:rPr lang="ar-SA" sz="2400" b="1" dirty="0" smtClean="0">
                <a:solidFill>
                  <a:schemeClr val="bg1"/>
                </a:solidFill>
              </a:rPr>
              <a:t>الاحـــداث </a:t>
            </a:r>
            <a:r>
              <a:rPr lang="en-US" sz="2400" b="1" dirty="0" smtClean="0">
                <a:solidFill>
                  <a:schemeClr val="bg1"/>
                </a:solidFill>
              </a:rPr>
              <a:t>Event 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755576" y="2193018"/>
            <a:ext cx="7453893" cy="64008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 anchor="ctr" anchorCtr="1">
            <a:normAutofit fontScale="92500" lnSpcReduction="20000"/>
          </a:bodyPr>
          <a:lstStyle/>
          <a:p>
            <a:pPr rtl="1"/>
            <a:r>
              <a:rPr lang="ar-SA" sz="2400" b="1" dirty="0" smtClean="0">
                <a:solidFill>
                  <a:schemeClr val="bg1"/>
                </a:solidFill>
              </a:rPr>
              <a:t>بحال اردنا استدعاء الوظيفة اكثر من مرة فللابتعاد عن الاستخدام المتكرر ل</a:t>
            </a:r>
            <a:r>
              <a:rPr lang="en-US" sz="2400" b="1" dirty="0" smtClean="0">
                <a:solidFill>
                  <a:schemeClr val="bg1"/>
                </a:solidFill>
              </a:rPr>
              <a:t>bind </a:t>
            </a:r>
            <a:r>
              <a:rPr lang="ar-SY" sz="2400" b="1" dirty="0" smtClean="0">
                <a:solidFill>
                  <a:schemeClr val="bg1"/>
                </a:solidFill>
              </a:rPr>
              <a:t>نقو</a:t>
            </a:r>
            <a:r>
              <a:rPr lang="ar-SA" sz="2400" b="1" dirty="0" smtClean="0">
                <a:solidFill>
                  <a:schemeClr val="bg1"/>
                </a:solidFill>
              </a:rPr>
              <a:t>م بالطريقة التالية  واستدعائها بشكل اعتيادي : 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72736"/>
            <a:ext cx="7592888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890130"/>
            <a:ext cx="5943600" cy="1546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69" y="4869160"/>
            <a:ext cx="77343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089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 smtClean="0"/>
              <a:t>قسورة شهلة</a:t>
            </a:r>
            <a:br>
              <a:rPr lang="ar-SA" dirty="0" smtClean="0"/>
            </a:br>
            <a:r>
              <a:rPr lang="ar-SA" dirty="0" err="1" smtClean="0"/>
              <a:t>الفديو</a:t>
            </a:r>
            <a:r>
              <a:rPr lang="ar-SA" smtClean="0"/>
              <a:t>: 10--14</a:t>
            </a:r>
            <a:endParaRPr lang="ar-SY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SA" dirty="0" smtClean="0"/>
              <a:t>تقديم الطالب :</a:t>
            </a:r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62343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عنوان 7"/>
          <p:cNvSpPr>
            <a:spLocks noGrp="1"/>
          </p:cNvSpPr>
          <p:nvPr>
            <p:ph type="title"/>
          </p:nvPr>
        </p:nvSpPr>
        <p:spPr>
          <a:xfrm>
            <a:off x="827584" y="-16356"/>
            <a:ext cx="7772400" cy="1362075"/>
          </a:xfrm>
        </p:spPr>
        <p:txBody>
          <a:bodyPr/>
          <a:lstStyle/>
          <a:p>
            <a:r>
              <a:rPr lang="en-US" u="sng" dirty="0" smtClean="0"/>
              <a:t>EVENT HANDLING</a:t>
            </a:r>
            <a:r>
              <a:rPr lang="ar-SY" dirty="0" smtClean="0"/>
              <a:t/>
            </a:r>
            <a:br>
              <a:rPr lang="ar-SY" dirty="0" smtClean="0"/>
            </a:br>
            <a:endParaRPr lang="ar-SY" dirty="0"/>
          </a:p>
        </p:txBody>
      </p:sp>
      <p:sp>
        <p:nvSpPr>
          <p:cNvPr id="9" name="عنصر نائب للنص 8"/>
          <p:cNvSpPr>
            <a:spLocks noGrp="1"/>
          </p:cNvSpPr>
          <p:nvPr>
            <p:ph type="body" idx="1"/>
          </p:nvPr>
        </p:nvSpPr>
        <p:spPr>
          <a:xfrm>
            <a:off x="3959399" y="980728"/>
            <a:ext cx="5184601" cy="2376264"/>
          </a:xfrm>
          <a:ln>
            <a:solidFill>
              <a:schemeClr val="accent1"/>
            </a:solidFill>
          </a:ln>
        </p:spPr>
        <p:txBody>
          <a:bodyPr>
            <a:normAutofit fontScale="85000" lnSpcReduction="10000"/>
          </a:bodyPr>
          <a:lstStyle/>
          <a:p>
            <a:endParaRPr lang="ar-SA" b="1" dirty="0" smtClean="0"/>
          </a:p>
          <a:p>
            <a:r>
              <a:rPr lang="ar-SA" b="1" dirty="0" smtClean="0"/>
              <a:t>سنتعرف على</a:t>
            </a:r>
            <a:r>
              <a:rPr lang="en-US" dirty="0" smtClean="0"/>
              <a:t>EVENT HANDLING</a:t>
            </a:r>
            <a:r>
              <a:rPr lang="ar-SY" dirty="0" smtClean="0"/>
              <a:t>:</a:t>
            </a:r>
            <a:br>
              <a:rPr lang="ar-SY" dirty="0" smtClean="0"/>
            </a:br>
            <a:r>
              <a:rPr lang="ar-SA" dirty="0" smtClean="0"/>
              <a:t>نقوم اولا ب انشاء </a:t>
            </a:r>
            <a:r>
              <a:rPr lang="en-US" dirty="0" smtClean="0"/>
              <a:t>class</a:t>
            </a:r>
            <a:r>
              <a:rPr lang="ar-SA" dirty="0" smtClean="0"/>
              <a:t>.</a:t>
            </a:r>
            <a:endParaRPr lang="en-US" dirty="0" smtClean="0"/>
          </a:p>
          <a:p>
            <a:r>
              <a:rPr lang="ar-SA" b="1" dirty="0" smtClean="0"/>
              <a:t>نقوم بوضع </a:t>
            </a:r>
            <a:r>
              <a:rPr lang="en-US" b="1" dirty="0" smtClean="0"/>
              <a:t>State</a:t>
            </a:r>
            <a:r>
              <a:rPr lang="ar-SA" b="1" dirty="0" smtClean="0"/>
              <a:t>ونعرف ب داخلها ال</a:t>
            </a:r>
            <a:r>
              <a:rPr lang="en-US" b="1" dirty="0" smtClean="0"/>
              <a:t>age </a:t>
            </a:r>
            <a:r>
              <a:rPr lang="ar-SA" b="1" dirty="0" smtClean="0"/>
              <a:t>من اجل التعديل عليها.</a:t>
            </a:r>
          </a:p>
          <a:p>
            <a:r>
              <a:rPr lang="ar-SA" b="1" dirty="0" smtClean="0"/>
              <a:t>نقوم ب استدعائها داخل ال</a:t>
            </a:r>
            <a:r>
              <a:rPr lang="en-US" b="1" dirty="0" smtClean="0"/>
              <a:t>div</a:t>
            </a:r>
            <a:endParaRPr lang="ar-SA" b="1" dirty="0" smtClean="0"/>
          </a:p>
          <a:p>
            <a:r>
              <a:rPr lang="ar-SA" b="1" dirty="0" smtClean="0"/>
              <a:t>نقوم بتعريف </a:t>
            </a:r>
            <a:r>
              <a:rPr lang="en-US" b="1" dirty="0" smtClean="0"/>
              <a:t>input</a:t>
            </a:r>
            <a:r>
              <a:rPr lang="ar-SA" b="1" dirty="0" smtClean="0"/>
              <a:t>من نوع النص عند التغيير بقوم ب تحديث المعلومات, عندها بالتنفيذ سيظهر المستطيل لكتابه التغيير.</a:t>
            </a:r>
          </a:p>
          <a:p>
            <a:endParaRPr lang="ar-SY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974" y="404664"/>
            <a:ext cx="4146214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0" name="رابط كسهم مستقيم 19"/>
          <p:cNvCxnSpPr/>
          <p:nvPr/>
        </p:nvCxnSpPr>
        <p:spPr>
          <a:xfrm>
            <a:off x="1619672" y="1700808"/>
            <a:ext cx="4680520" cy="223224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مستطيل 21"/>
          <p:cNvSpPr/>
          <p:nvPr/>
        </p:nvSpPr>
        <p:spPr>
          <a:xfrm>
            <a:off x="5940152" y="3718773"/>
            <a:ext cx="25202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r-SA" dirty="0" smtClean="0"/>
              <a:t>تستخدم هذه العبارة من اجل استدعاء التغيير </a:t>
            </a:r>
            <a:endParaRPr lang="ar-SY" dirty="0"/>
          </a:p>
        </p:txBody>
      </p:sp>
      <p:cxnSp>
        <p:nvCxnSpPr>
          <p:cNvPr id="24" name="رابط كسهم مستقيم 23"/>
          <p:cNvCxnSpPr/>
          <p:nvPr/>
        </p:nvCxnSpPr>
        <p:spPr>
          <a:xfrm>
            <a:off x="1619672" y="1196752"/>
            <a:ext cx="2664296" cy="64807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رابط كسهم مستقيم 25"/>
          <p:cNvCxnSpPr/>
          <p:nvPr/>
        </p:nvCxnSpPr>
        <p:spPr>
          <a:xfrm flipV="1">
            <a:off x="2483768" y="2924944"/>
            <a:ext cx="4032448" cy="1368152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رابط كسهم مستقيم 32"/>
          <p:cNvCxnSpPr/>
          <p:nvPr/>
        </p:nvCxnSpPr>
        <p:spPr>
          <a:xfrm>
            <a:off x="1691680" y="2420888"/>
            <a:ext cx="4032448" cy="2808312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مستطيل 33"/>
          <p:cNvSpPr/>
          <p:nvPr/>
        </p:nvSpPr>
        <p:spPr>
          <a:xfrm>
            <a:off x="5724128" y="4869160"/>
            <a:ext cx="16379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r-SA" dirty="0" smtClean="0"/>
              <a:t>هنا يتم تبديل القيمة السابقة ب قيمه جديده</a:t>
            </a:r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44541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animBg="1"/>
      <p:bldP spid="22" grpId="0"/>
      <p:bldP spid="3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3635896" y="620688"/>
            <a:ext cx="3593976" cy="582361"/>
          </a:xfrm>
        </p:spPr>
        <p:txBody>
          <a:bodyPr/>
          <a:lstStyle/>
          <a:p>
            <a:r>
              <a:rPr lang="ar-SA" u="sng" dirty="0" smtClean="0"/>
              <a:t>ملاحظة</a:t>
            </a:r>
            <a:endParaRPr lang="ar-SY" u="sng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371600" y="116632"/>
            <a:ext cx="7772400" cy="3312368"/>
          </a:xfrm>
        </p:spPr>
        <p:txBody>
          <a:bodyPr>
            <a:normAutofit/>
          </a:bodyPr>
          <a:lstStyle/>
          <a:p>
            <a:r>
              <a:rPr lang="ar-SA" sz="3200" dirty="0" smtClean="0"/>
              <a:t>اذا قمنا بتعريف داخل ال</a:t>
            </a:r>
            <a:r>
              <a:rPr lang="en-US" sz="3200" dirty="0" smtClean="0"/>
              <a:t>state </a:t>
            </a:r>
            <a:r>
              <a:rPr lang="ar-SA" sz="3200" dirty="0" smtClean="0"/>
              <a:t>أي اغراض اخرى مثل الاسم </a:t>
            </a:r>
            <a:r>
              <a:rPr lang="en-US" sz="3200" dirty="0" smtClean="0"/>
              <a:t>name </a:t>
            </a:r>
            <a:r>
              <a:rPr lang="ar-SA" sz="3200" dirty="0" smtClean="0"/>
              <a:t>او العمل </a:t>
            </a:r>
            <a:r>
              <a:rPr lang="en-US" sz="3200" dirty="0" smtClean="0"/>
              <a:t>job</a:t>
            </a:r>
            <a:r>
              <a:rPr lang="ar-SA" sz="3200" dirty="0" smtClean="0"/>
              <a:t>كي </a:t>
            </a:r>
            <a:r>
              <a:rPr lang="ar-SA" sz="3200" dirty="0" err="1" smtClean="0"/>
              <a:t>لاتختفي</a:t>
            </a:r>
            <a:r>
              <a:rPr lang="ar-SA" sz="3200" dirty="0" smtClean="0"/>
              <a:t> هذه البيانات عند التغيير نقوم بوضع عند الاستدعاء </a:t>
            </a:r>
            <a:r>
              <a:rPr lang="en-US" sz="3200" dirty="0" smtClean="0"/>
              <a:t>…</a:t>
            </a:r>
            <a:r>
              <a:rPr lang="en-US" sz="3200" dirty="0" err="1" smtClean="0"/>
              <a:t>this.state.job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15850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2146434" y="0"/>
            <a:ext cx="6978352" cy="870393"/>
          </a:xfrm>
        </p:spPr>
        <p:txBody>
          <a:bodyPr/>
          <a:lstStyle/>
          <a:p>
            <a:r>
              <a:rPr lang="en-US" sz="3200" dirty="0" err="1" smtClean="0"/>
              <a:t>list,loops,print</a:t>
            </a:r>
            <a:r>
              <a:rPr lang="en-US" sz="3200" dirty="0" smtClean="0"/>
              <a:t> </a:t>
            </a:r>
            <a:r>
              <a:rPr lang="en-US" sz="3200" dirty="0" err="1" smtClean="0"/>
              <a:t>matrex</a:t>
            </a:r>
            <a:endParaRPr lang="ar-SY" sz="3200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5076056" y="620688"/>
            <a:ext cx="3882008" cy="930420"/>
          </a:xfrm>
        </p:spPr>
        <p:txBody>
          <a:bodyPr/>
          <a:lstStyle/>
          <a:p>
            <a:r>
              <a:rPr lang="ar-SA" u="sng" dirty="0" smtClean="0"/>
              <a:t>بعد انشاء ال</a:t>
            </a:r>
            <a:r>
              <a:rPr lang="en-US" u="sng" dirty="0" smtClean="0"/>
              <a:t>file</a:t>
            </a:r>
            <a:r>
              <a:rPr lang="ar-SA" u="sng" dirty="0" err="1" smtClean="0"/>
              <a:t>وربطه,نقوم</a:t>
            </a:r>
            <a:r>
              <a:rPr lang="ar-SA" u="sng" dirty="0" smtClean="0"/>
              <a:t> ب انشاء </a:t>
            </a:r>
            <a:r>
              <a:rPr lang="en-US" u="sng" dirty="0" smtClean="0"/>
              <a:t>function</a:t>
            </a:r>
            <a:r>
              <a:rPr lang="ar-SA" u="sng" dirty="0" smtClean="0"/>
              <a:t>ونضع لها خصائص</a:t>
            </a:r>
            <a:r>
              <a:rPr lang="en-US" u="sng" dirty="0" smtClean="0"/>
              <a:t>props</a:t>
            </a:r>
            <a:endParaRPr lang="ar-SY" u="sng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4619625" cy="3133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رابط كسهم مستقيم 6"/>
          <p:cNvCxnSpPr/>
          <p:nvPr/>
        </p:nvCxnSpPr>
        <p:spPr>
          <a:xfrm>
            <a:off x="4211960" y="1340768"/>
            <a:ext cx="3240360" cy="122413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مستطيل مستدير الزوايا 8"/>
          <p:cNvSpPr/>
          <p:nvPr/>
        </p:nvSpPr>
        <p:spPr>
          <a:xfrm>
            <a:off x="7596336" y="2169684"/>
            <a:ext cx="1008112" cy="953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نقوم بتعريف مصفوفه </a:t>
            </a:r>
            <a:endParaRPr lang="ar-SY" dirty="0"/>
          </a:p>
        </p:txBody>
      </p:sp>
      <p:cxnSp>
        <p:nvCxnSpPr>
          <p:cNvPr id="11" name="رابط كسهم مستقيم 10"/>
          <p:cNvCxnSpPr/>
          <p:nvPr/>
        </p:nvCxnSpPr>
        <p:spPr>
          <a:xfrm>
            <a:off x="4211960" y="2348880"/>
            <a:ext cx="2808312" cy="122413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مستطيل مستدير الزوايا 11"/>
          <p:cNvSpPr/>
          <p:nvPr/>
        </p:nvSpPr>
        <p:spPr>
          <a:xfrm>
            <a:off x="7052026" y="3356992"/>
            <a:ext cx="1008112" cy="95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نقوم هنا باستدعاء عناصر المصفوفة </a:t>
            </a:r>
            <a:endParaRPr lang="ar-SY" dirty="0"/>
          </a:p>
        </p:txBody>
      </p:sp>
      <p:sp>
        <p:nvSpPr>
          <p:cNvPr id="14" name="شكل بيضاوي 13"/>
          <p:cNvSpPr/>
          <p:nvPr/>
        </p:nvSpPr>
        <p:spPr>
          <a:xfrm>
            <a:off x="7052026" y="4581128"/>
            <a:ext cx="1768446" cy="1440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تم استخدام</a:t>
            </a:r>
          </a:p>
          <a:p>
            <a:pPr algn="ctr"/>
            <a:r>
              <a:rPr lang="en-US" dirty="0" err="1" smtClean="0"/>
              <a:t>Ul,li</a:t>
            </a:r>
            <a:endParaRPr lang="en-US" dirty="0" smtClean="0"/>
          </a:p>
          <a:p>
            <a:pPr algn="ctr"/>
            <a:r>
              <a:rPr lang="ar-SA" dirty="0" smtClean="0"/>
              <a:t>كي تظهر العناصر بشكل قائمه</a:t>
            </a:r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322063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2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50118" y="-23252"/>
            <a:ext cx="7772400" cy="1362075"/>
          </a:xfrm>
        </p:spPr>
        <p:txBody>
          <a:bodyPr/>
          <a:lstStyle/>
          <a:p>
            <a:r>
              <a:rPr lang="ar-SA" u="sng" dirty="0" smtClean="0"/>
              <a:t>ملاحظات</a:t>
            </a:r>
            <a:endParaRPr lang="ar-SY" u="sng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043608" y="2060848"/>
            <a:ext cx="7772400" cy="1284163"/>
          </a:xfrm>
        </p:spPr>
        <p:txBody>
          <a:bodyPr>
            <a:noAutofit/>
          </a:bodyPr>
          <a:lstStyle/>
          <a:p>
            <a:r>
              <a:rPr lang="ar-SA" sz="3600" dirty="0" smtClean="0"/>
              <a:t>تم استخدام</a:t>
            </a:r>
            <a:r>
              <a:rPr lang="en-US" sz="3600" dirty="0" smtClean="0"/>
              <a:t>Item</a:t>
            </a:r>
            <a:r>
              <a:rPr lang="ar-SA" sz="3600" dirty="0" smtClean="0"/>
              <a:t>اي ان كل عناصر المصفوفة الداخلية.</a:t>
            </a:r>
          </a:p>
          <a:p>
            <a:r>
              <a:rPr lang="ar-SA" sz="3600" dirty="0" smtClean="0"/>
              <a:t>لطباعه عنصر واحد بالمصفوفة </a:t>
            </a:r>
            <a:r>
              <a:rPr lang="en-US" sz="3600" dirty="0" smtClean="0"/>
              <a:t>{</a:t>
            </a:r>
            <a:r>
              <a:rPr lang="en-US" sz="3600" dirty="0" err="1" smtClean="0"/>
              <a:t>matrex</a:t>
            </a:r>
            <a:r>
              <a:rPr lang="en-US" sz="3600" dirty="0" smtClean="0"/>
              <a:t> name[</a:t>
            </a:r>
            <a:r>
              <a:rPr lang="en-US" sz="3600" dirty="0" err="1" smtClean="0"/>
              <a:t>num</a:t>
            </a:r>
            <a:r>
              <a:rPr lang="en-US" sz="3600" dirty="0" smtClean="0"/>
              <a:t> of the item]}</a:t>
            </a:r>
            <a:endParaRPr lang="ar-SY" sz="3600" dirty="0"/>
          </a:p>
        </p:txBody>
      </p:sp>
    </p:spTree>
    <p:extLst>
      <p:ext uri="{BB962C8B-B14F-4D97-AF65-F5344CB8AC3E}">
        <p14:creationId xmlns:p14="http://schemas.microsoft.com/office/powerpoint/2010/main" val="174597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71600" y="0"/>
            <a:ext cx="7772400" cy="1362075"/>
          </a:xfrm>
        </p:spPr>
        <p:txBody>
          <a:bodyPr/>
          <a:lstStyle/>
          <a:p>
            <a:r>
              <a:rPr lang="en-US" u="sng" dirty="0" smtClean="0"/>
              <a:t>The conditions</a:t>
            </a:r>
            <a:endParaRPr lang="ar-SY" u="sng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SA" dirty="0" smtClean="0"/>
              <a:t>تكون صيغه الشرط :</a:t>
            </a:r>
          </a:p>
          <a:p>
            <a:r>
              <a:rPr lang="en-US" dirty="0" smtClean="0"/>
              <a:t>{The conditions ? if yes : no}</a:t>
            </a:r>
            <a:endParaRPr lang="ar-SY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4033"/>
            <a:ext cx="5328592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رابط كسهم مستقيم 4"/>
          <p:cNvCxnSpPr/>
          <p:nvPr/>
        </p:nvCxnSpPr>
        <p:spPr>
          <a:xfrm>
            <a:off x="4716016" y="2348880"/>
            <a:ext cx="172819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مستطيل مستدير الزوايا 5"/>
          <p:cNvSpPr/>
          <p:nvPr/>
        </p:nvSpPr>
        <p:spPr>
          <a:xfrm>
            <a:off x="6516216" y="1628800"/>
            <a:ext cx="972108" cy="1008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صيغه الشرط</a:t>
            </a:r>
          </a:p>
          <a:p>
            <a:pPr algn="ctr"/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91939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71600" y="0"/>
            <a:ext cx="7772400" cy="1362075"/>
          </a:xfrm>
        </p:spPr>
        <p:txBody>
          <a:bodyPr/>
          <a:lstStyle/>
          <a:p>
            <a:r>
              <a:rPr lang="en-US" dirty="0" smtClean="0"/>
              <a:t>Life cycle</a:t>
            </a:r>
            <a:endParaRPr lang="ar-SY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5004048" y="5157192"/>
            <a:ext cx="7772400" cy="1500187"/>
          </a:xfrm>
        </p:spPr>
        <p:txBody>
          <a:bodyPr/>
          <a:lstStyle/>
          <a:p>
            <a:endParaRPr lang="ar-SY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0096"/>
            <a:ext cx="5295900" cy="540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رابط كسهم مستقيم 6"/>
          <p:cNvCxnSpPr/>
          <p:nvPr/>
        </p:nvCxnSpPr>
        <p:spPr>
          <a:xfrm>
            <a:off x="2647950" y="1124744"/>
            <a:ext cx="358023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مستطيل مستدير الزوايا 7"/>
          <p:cNvSpPr/>
          <p:nvPr/>
        </p:nvSpPr>
        <p:spPr>
          <a:xfrm>
            <a:off x="6228184" y="764704"/>
            <a:ext cx="2376264" cy="1008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بعد انشاء ال</a:t>
            </a:r>
            <a:endParaRPr lang="ar-SA" dirty="0"/>
          </a:p>
          <a:p>
            <a:pPr algn="ctr"/>
            <a:r>
              <a:rPr lang="en-US" dirty="0" smtClean="0"/>
              <a:t>Class</a:t>
            </a:r>
          </a:p>
          <a:p>
            <a:pPr algn="ctr"/>
            <a:r>
              <a:rPr lang="ar-SA" dirty="0" smtClean="0"/>
              <a:t>ننشى غرض من نوع 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Date</a:t>
            </a:r>
            <a:r>
              <a:rPr lang="ar-SA" dirty="0" smtClean="0"/>
              <a:t>لتعريف الوقت</a:t>
            </a:r>
            <a:endParaRPr lang="en-US" dirty="0" smtClean="0"/>
          </a:p>
        </p:txBody>
      </p:sp>
      <p:cxnSp>
        <p:nvCxnSpPr>
          <p:cNvPr id="10" name="رابط بشكل مرفق 9"/>
          <p:cNvCxnSpPr/>
          <p:nvPr/>
        </p:nvCxnSpPr>
        <p:spPr>
          <a:xfrm flipV="1">
            <a:off x="3347864" y="1988840"/>
            <a:ext cx="3312368" cy="1728192"/>
          </a:xfrm>
          <a:prstGeom prst="bent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مستطيل مستدير الزوايا 10"/>
          <p:cNvSpPr/>
          <p:nvPr/>
        </p:nvSpPr>
        <p:spPr>
          <a:xfrm>
            <a:off x="6336196" y="2060849"/>
            <a:ext cx="169218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يتم استدعائها داخل ال</a:t>
            </a:r>
            <a:r>
              <a:rPr lang="en-US" dirty="0" smtClean="0"/>
              <a:t>div</a:t>
            </a:r>
            <a:endParaRPr lang="ar-SY" dirty="0"/>
          </a:p>
        </p:txBody>
      </p:sp>
      <p:cxnSp>
        <p:nvCxnSpPr>
          <p:cNvPr id="13" name="رابط كسهم مستقيم 12"/>
          <p:cNvCxnSpPr/>
          <p:nvPr/>
        </p:nvCxnSpPr>
        <p:spPr>
          <a:xfrm>
            <a:off x="4499992" y="3933056"/>
            <a:ext cx="0" cy="648072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شكل بيضاوي 13"/>
          <p:cNvSpPr/>
          <p:nvPr/>
        </p:nvSpPr>
        <p:spPr>
          <a:xfrm>
            <a:off x="3851920" y="4581128"/>
            <a:ext cx="1152128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تم استخدام هذه العبارة لتعطي الوقت ك سلسله</a:t>
            </a:r>
            <a:endParaRPr lang="ar-SY" dirty="0"/>
          </a:p>
        </p:txBody>
      </p:sp>
      <p:cxnSp>
        <p:nvCxnSpPr>
          <p:cNvPr id="18" name="رابط كسهم مستقيم 17"/>
          <p:cNvCxnSpPr/>
          <p:nvPr/>
        </p:nvCxnSpPr>
        <p:spPr>
          <a:xfrm>
            <a:off x="2843808" y="1772816"/>
            <a:ext cx="4032448" cy="194421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مستطيل مستدير الزوايا 18"/>
          <p:cNvSpPr/>
          <p:nvPr/>
        </p:nvSpPr>
        <p:spPr>
          <a:xfrm>
            <a:off x="6876256" y="3284984"/>
            <a:ext cx="1728192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dirty="0" smtClean="0"/>
              <a:t>تم استخدام هذه العبارة ليتحدث الوقت بشكل تلقائي</a:t>
            </a:r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36236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فاضل المصري</a:t>
            </a:r>
            <a:b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ar-SA" dirty="0" smtClean="0"/>
              <a:t>الفيديو 5 --</a:t>
            </a:r>
            <a:r>
              <a:rPr lang="en-US" dirty="0" smtClean="0"/>
              <a:t>&lt;</a:t>
            </a:r>
            <a:r>
              <a:rPr lang="ar-SY" dirty="0" smtClean="0"/>
              <a:t> 9</a:t>
            </a:r>
            <a:endParaRPr lang="ar-SA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 rtl="1">
              <a:buNone/>
            </a:pPr>
            <a:r>
              <a:rPr lang="ar-SA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تقديم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83475" y="0"/>
            <a:ext cx="7772400" cy="1362075"/>
          </a:xfrm>
        </p:spPr>
        <p:txBody>
          <a:bodyPr/>
          <a:lstStyle/>
          <a:p>
            <a:r>
              <a:rPr lang="ar-SA" dirty="0" smtClean="0"/>
              <a:t>ملاحظات</a:t>
            </a:r>
            <a:endParaRPr lang="ar-SY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043608" y="2060848"/>
            <a:ext cx="7772400" cy="4176464"/>
          </a:xfrm>
        </p:spPr>
        <p:txBody>
          <a:bodyPr>
            <a:normAutofit/>
          </a:bodyPr>
          <a:lstStyle/>
          <a:p>
            <a:r>
              <a:rPr lang="ar-SA" sz="2800" dirty="0" smtClean="0"/>
              <a:t>في دوره الحياه تعمل فقط مع ال</a:t>
            </a:r>
            <a:r>
              <a:rPr lang="en-US" sz="2800" dirty="0" smtClean="0"/>
              <a:t>class</a:t>
            </a:r>
            <a:endParaRPr lang="ar-SA" sz="2800" dirty="0" smtClean="0"/>
          </a:p>
          <a:p>
            <a:r>
              <a:rPr lang="ar-SA" sz="2800" dirty="0" smtClean="0"/>
              <a:t>تعرفنا انه يوجد نوعين </a:t>
            </a:r>
            <a:r>
              <a:rPr lang="ar-SA" sz="2800" dirty="0" err="1" smtClean="0"/>
              <a:t>لل</a:t>
            </a:r>
            <a:endParaRPr lang="en-US" sz="2800" dirty="0" smtClean="0"/>
          </a:p>
          <a:p>
            <a:r>
              <a:rPr lang="en-US" sz="2800" dirty="0" smtClean="0"/>
              <a:t>Component:</a:t>
            </a:r>
          </a:p>
          <a:p>
            <a:r>
              <a:rPr lang="en-US" sz="2800" dirty="0" smtClean="0"/>
              <a:t>1-class</a:t>
            </a:r>
          </a:p>
          <a:p>
            <a:r>
              <a:rPr lang="en-US" sz="2800" dirty="0" smtClean="0"/>
              <a:t>2-function</a:t>
            </a:r>
          </a:p>
          <a:p>
            <a:r>
              <a:rPr lang="ar-SA" sz="2800" dirty="0" err="1" smtClean="0"/>
              <a:t>لايمكن</a:t>
            </a:r>
            <a:r>
              <a:rPr lang="ar-SA" sz="2800" dirty="0" smtClean="0"/>
              <a:t> كتابه </a:t>
            </a:r>
            <a:r>
              <a:rPr lang="en-US" sz="2800" dirty="0" smtClean="0"/>
              <a:t>div</a:t>
            </a:r>
          </a:p>
          <a:p>
            <a:r>
              <a:rPr lang="ar-SA" sz="2800" dirty="0" smtClean="0"/>
              <a:t>بعد ال</a:t>
            </a:r>
            <a:r>
              <a:rPr lang="en-US" sz="2800" dirty="0" smtClean="0"/>
              <a:t>div </a:t>
            </a:r>
            <a:r>
              <a:rPr lang="ar-SA" sz="2800" dirty="0" err="1" smtClean="0"/>
              <a:t>الاساسيه</a:t>
            </a:r>
            <a:r>
              <a:rPr lang="ar-SA" sz="2800" dirty="0" smtClean="0"/>
              <a:t> الا اذا كتبنا ب داخلها</a:t>
            </a:r>
          </a:p>
          <a:p>
            <a:endParaRPr lang="en-US" sz="2800" dirty="0" smtClean="0"/>
          </a:p>
          <a:p>
            <a:endParaRPr lang="ar-SY" sz="2800" dirty="0"/>
          </a:p>
        </p:txBody>
      </p:sp>
    </p:spTree>
    <p:extLst>
      <p:ext uri="{BB962C8B-B14F-4D97-AF65-F5344CB8AC3E}">
        <p14:creationId xmlns:p14="http://schemas.microsoft.com/office/powerpoint/2010/main" val="67733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4646839"/>
            <a:ext cx="7772400" cy="1362075"/>
          </a:xfrm>
        </p:spPr>
        <p:txBody>
          <a:bodyPr>
            <a:normAutofit/>
          </a:bodyPr>
          <a:lstStyle/>
          <a:p>
            <a:pPr algn="r" rtl="1"/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علي  </a:t>
            </a:r>
            <a:r>
              <a:rPr lang="ar-SY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الرستم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ar-SA" dirty="0" smtClean="0"/>
              <a:t>الفيديو 15 --</a:t>
            </a:r>
            <a:r>
              <a:rPr lang="en-US" dirty="0" smtClean="0"/>
              <a:t>&lt;</a:t>
            </a:r>
            <a:r>
              <a:rPr lang="ar-SY" dirty="0" smtClean="0"/>
              <a:t> 19</a:t>
            </a:r>
            <a:endParaRPr lang="ar-SA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09600" y="3146652"/>
            <a:ext cx="7772400" cy="1500187"/>
          </a:xfrm>
        </p:spPr>
        <p:txBody>
          <a:bodyPr>
            <a:normAutofit/>
          </a:bodyPr>
          <a:lstStyle/>
          <a:p>
            <a:pPr algn="r" rtl="1">
              <a:buNone/>
            </a:pPr>
            <a:r>
              <a:rPr lang="ar-SA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تقديم</a:t>
            </a:r>
          </a:p>
        </p:txBody>
      </p:sp>
    </p:spTree>
    <p:extLst>
      <p:ext uri="{BB962C8B-B14F-4D97-AF65-F5344CB8AC3E}">
        <p14:creationId xmlns:p14="http://schemas.microsoft.com/office/powerpoint/2010/main" val="127536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683568" y="836712"/>
            <a:ext cx="7772400" cy="1362075"/>
          </a:xfrm>
        </p:spPr>
        <p:txBody>
          <a:bodyPr/>
          <a:lstStyle/>
          <a:p>
            <a:r>
              <a:rPr lang="ar-SY" sz="2000" dirty="0" smtClean="0"/>
              <a:t>بحال كان لدينا الشرط معقد فيمكن تعريف متغير والشرط مثل التالي :</a:t>
            </a:r>
            <a:endParaRPr lang="ar-SA" sz="2000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-531440"/>
            <a:ext cx="7772400" cy="1500187"/>
          </a:xfrm>
        </p:spPr>
        <p:txBody>
          <a:bodyPr/>
          <a:lstStyle/>
          <a:p>
            <a:r>
              <a:rPr lang="ar-SY" dirty="0" smtClean="0"/>
              <a:t>الحلقات والشروط </a:t>
            </a:r>
            <a:r>
              <a:rPr lang="en-US" dirty="0" smtClean="0"/>
              <a:t>loops &amp; conditions</a:t>
            </a:r>
            <a:endParaRPr lang="ar-S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0768"/>
            <a:ext cx="5472608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عنوان 1"/>
          <p:cNvSpPr txBox="1">
            <a:spLocks/>
          </p:cNvSpPr>
          <p:nvPr/>
        </p:nvSpPr>
        <p:spPr>
          <a:xfrm>
            <a:off x="1043608" y="4941168"/>
            <a:ext cx="7772400" cy="13620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kumimoji="0" lang="ar-SA" sz="4000" b="1" kern="120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ar-SY" sz="2000" dirty="0" smtClean="0"/>
              <a:t>واستدعاؤه :</a:t>
            </a:r>
            <a:endParaRPr lang="ar-SY" sz="2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4863342"/>
            <a:ext cx="203835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574455"/>
            <a:ext cx="3324225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وان 1"/>
          <p:cNvSpPr txBox="1">
            <a:spLocks/>
          </p:cNvSpPr>
          <p:nvPr/>
        </p:nvSpPr>
        <p:spPr>
          <a:xfrm>
            <a:off x="1196008" y="5456897"/>
            <a:ext cx="7772400" cy="63541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kumimoji="0" lang="ar-SA" sz="4000" b="1" kern="120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ar-SY" sz="2000" dirty="0" smtClean="0"/>
              <a:t>والنتيجة :</a:t>
            </a:r>
            <a:endParaRPr lang="ar-SY" sz="2000" dirty="0"/>
          </a:p>
        </p:txBody>
      </p:sp>
    </p:spTree>
    <p:extLst>
      <p:ext uri="{BB962C8B-B14F-4D97-AF65-F5344CB8AC3E}">
        <p14:creationId xmlns:p14="http://schemas.microsoft.com/office/powerpoint/2010/main" val="39026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71600" y="1268760"/>
            <a:ext cx="7772400" cy="1355778"/>
          </a:xfrm>
        </p:spPr>
        <p:txBody>
          <a:bodyPr/>
          <a:lstStyle/>
          <a:p>
            <a:r>
              <a:rPr lang="ar-SY" sz="2000" dirty="0" smtClean="0"/>
              <a:t>بفرض لدينا مصفوفة اغراض :</a:t>
            </a:r>
            <a:endParaRPr lang="ar-SA" sz="2000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-252536" y="-459432"/>
            <a:ext cx="7772400" cy="1500187"/>
          </a:xfrm>
        </p:spPr>
        <p:txBody>
          <a:bodyPr/>
          <a:lstStyle/>
          <a:p>
            <a:r>
              <a:rPr lang="ar-SY" dirty="0" smtClean="0"/>
              <a:t>الحلقات </a:t>
            </a:r>
            <a:r>
              <a:rPr lang="en-US" dirty="0" smtClean="0"/>
              <a:t>loops </a:t>
            </a:r>
            <a:endParaRPr lang="ar-S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4991100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عنوان 1"/>
          <p:cNvSpPr txBox="1">
            <a:spLocks/>
          </p:cNvSpPr>
          <p:nvPr/>
        </p:nvSpPr>
        <p:spPr>
          <a:xfrm>
            <a:off x="1380322" y="3284984"/>
            <a:ext cx="7772400" cy="135577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kumimoji="0" lang="ar-SA" sz="4000" b="1" kern="120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ar-SY" sz="2000" dirty="0" smtClean="0"/>
              <a:t>يتم طباعتها بالشكل :</a:t>
            </a:r>
            <a:endParaRPr lang="ar-SY" sz="20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9" y="3293909"/>
            <a:ext cx="5924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عنوان 1"/>
          <p:cNvSpPr txBox="1">
            <a:spLocks/>
          </p:cNvSpPr>
          <p:nvPr/>
        </p:nvSpPr>
        <p:spPr>
          <a:xfrm>
            <a:off x="1212404" y="4509120"/>
            <a:ext cx="7772400" cy="135577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kumimoji="0" lang="ar-SA" sz="4000" b="1" kern="120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ar-SY" sz="2000" dirty="0" smtClean="0"/>
              <a:t>ولكن سيطهر لدينا خطأ وهو انه يحتاج معرف</a:t>
            </a:r>
          </a:p>
          <a:p>
            <a:r>
              <a:rPr lang="ar-SY" sz="2000" dirty="0" smtClean="0"/>
              <a:t>ويدب ان يكون فريد </a:t>
            </a:r>
            <a:r>
              <a:rPr lang="ar-SY" sz="2000" dirty="0" err="1" smtClean="0"/>
              <a:t>لايتكرر</a:t>
            </a:r>
            <a:r>
              <a:rPr lang="ar-SY" sz="2000" dirty="0" smtClean="0"/>
              <a:t> والانسب هو معرف </a:t>
            </a:r>
            <a:r>
              <a:rPr lang="en-US" sz="2000" dirty="0" smtClean="0"/>
              <a:t>id</a:t>
            </a:r>
            <a:r>
              <a:rPr lang="ar-SY" sz="2000" dirty="0" smtClean="0"/>
              <a:t>:</a:t>
            </a:r>
            <a:endParaRPr lang="ar-SY" sz="2000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3410"/>
            <a:ext cx="7534275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363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395535" y="836712"/>
            <a:ext cx="7772400" cy="1362075"/>
          </a:xfrm>
        </p:spPr>
        <p:txBody>
          <a:bodyPr/>
          <a:lstStyle/>
          <a:p>
            <a:r>
              <a:rPr lang="ar-SY" sz="2000" dirty="0" smtClean="0"/>
              <a:t>يمكننا ايضا اضافة </a:t>
            </a:r>
            <a:r>
              <a:rPr lang="en-US" sz="2000" dirty="0" smtClean="0"/>
              <a:t>index </a:t>
            </a:r>
            <a:r>
              <a:rPr lang="ar-SY" sz="2000" dirty="0" smtClean="0"/>
              <a:t>بالشكل :</a:t>
            </a:r>
            <a:endParaRPr lang="ar-SA" sz="2000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323528" y="-459432"/>
            <a:ext cx="7772400" cy="1500187"/>
          </a:xfrm>
        </p:spPr>
        <p:txBody>
          <a:bodyPr/>
          <a:lstStyle/>
          <a:p>
            <a:r>
              <a:rPr lang="ar-SY" dirty="0"/>
              <a:t>الحلقات </a:t>
            </a:r>
            <a:r>
              <a:rPr lang="en-US" dirty="0"/>
              <a:t>loops </a:t>
            </a:r>
            <a:endParaRPr lang="ar-SA" dirty="0"/>
          </a:p>
          <a:p>
            <a:endParaRPr lang="ar-SA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28800"/>
            <a:ext cx="6578600" cy="43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858506"/>
            <a:ext cx="216217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وان 1"/>
          <p:cNvSpPr txBox="1">
            <a:spLocks/>
          </p:cNvSpPr>
          <p:nvPr/>
        </p:nvSpPr>
        <p:spPr>
          <a:xfrm>
            <a:off x="1371600" y="2739443"/>
            <a:ext cx="7772400" cy="13620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r" defTabSz="914400" rtl="1" eaLnBrk="1" latinLnBrk="0" hangingPunct="1">
              <a:spcBef>
                <a:spcPct val="0"/>
              </a:spcBef>
              <a:buNone/>
              <a:defRPr kumimoji="0" lang="ar-SA" sz="4000" b="1" kern="120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ar-SY" sz="2000" dirty="0" smtClean="0"/>
              <a:t>وتكون النتيجة بالشكل :</a:t>
            </a:r>
            <a:endParaRPr lang="ar-SY" sz="2000" dirty="0"/>
          </a:p>
        </p:txBody>
      </p:sp>
    </p:spTree>
    <p:extLst>
      <p:ext uri="{BB962C8B-B14F-4D97-AF65-F5344CB8AC3E}">
        <p14:creationId xmlns:p14="http://schemas.microsoft.com/office/powerpoint/2010/main" val="211178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79512" y="-531440"/>
            <a:ext cx="7772400" cy="1500187"/>
          </a:xfrm>
        </p:spPr>
        <p:txBody>
          <a:bodyPr/>
          <a:lstStyle/>
          <a:p>
            <a:r>
              <a:rPr lang="ar-SY" dirty="0" smtClean="0"/>
              <a:t>تجزئة ال </a:t>
            </a:r>
            <a:r>
              <a:rPr lang="en-US" dirty="0" smtClean="0"/>
              <a:t>component 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371600" y="90099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A" dirty="0" smtClean="0"/>
              <a:t>بحال كان لدينا الــــ</a:t>
            </a:r>
            <a:r>
              <a:rPr lang="en-US" dirty="0" smtClean="0"/>
              <a:t>component </a:t>
            </a:r>
            <a:r>
              <a:rPr lang="ar-SY" dirty="0" smtClean="0"/>
              <a:t> كبير ونريد تجزئته الى </a:t>
            </a:r>
            <a:r>
              <a:rPr lang="en-US" dirty="0" smtClean="0"/>
              <a:t>components </a:t>
            </a:r>
            <a:r>
              <a:rPr lang="ar-SY" dirty="0" smtClean="0"/>
              <a:t> اصغر  </a:t>
            </a:r>
          </a:p>
          <a:p>
            <a:r>
              <a:rPr lang="ar-SY" dirty="0" smtClean="0"/>
              <a:t>فيمكننا كما في المثال التالي نقل الكود الى </a:t>
            </a:r>
            <a:r>
              <a:rPr lang="en-US" dirty="0" smtClean="0"/>
              <a:t>function </a:t>
            </a:r>
            <a:r>
              <a:rPr lang="ar-SY" dirty="0" smtClean="0"/>
              <a:t> </a:t>
            </a:r>
          </a:p>
          <a:p>
            <a:r>
              <a:rPr lang="ar-SY" dirty="0" smtClean="0"/>
              <a:t>ووضعه قبل ال </a:t>
            </a:r>
            <a:r>
              <a:rPr lang="en-US" dirty="0" smtClean="0"/>
              <a:t>component </a:t>
            </a:r>
            <a:r>
              <a:rPr lang="ar-SY" dirty="0" smtClean="0"/>
              <a:t> الاساسي  :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5" y="1500187"/>
            <a:ext cx="4248472" cy="256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259632" y="2433639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ونستدعيه كما في الشكل :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396" y="3999141"/>
            <a:ext cx="2486025" cy="392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صر نائب للنص 2"/>
          <p:cNvSpPr txBox="1">
            <a:spLocks/>
          </p:cNvSpPr>
          <p:nvPr/>
        </p:nvSpPr>
        <p:spPr>
          <a:xfrm>
            <a:off x="1371600" y="331231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 يمكن ان نستدعيه مرة اخرى كما في الشكل :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636292"/>
            <a:ext cx="22574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عنصر نائب للنص 2"/>
          <p:cNvSpPr txBox="1">
            <a:spLocks/>
          </p:cNvSpPr>
          <p:nvPr/>
        </p:nvSpPr>
        <p:spPr>
          <a:xfrm>
            <a:off x="1371600" y="3641715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عنصر نائب للنص 2"/>
          <p:cNvSpPr txBox="1">
            <a:spLocks/>
          </p:cNvSpPr>
          <p:nvPr/>
        </p:nvSpPr>
        <p:spPr>
          <a:xfrm>
            <a:off x="1259632" y="4238623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والنتيجة كما ظهر لدينا سابقا.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6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395536" y="-99392"/>
            <a:ext cx="7772400" cy="1500187"/>
          </a:xfrm>
        </p:spPr>
        <p:txBody>
          <a:bodyPr/>
          <a:lstStyle/>
          <a:p>
            <a:r>
              <a:rPr lang="en-US" dirty="0" smtClean="0"/>
              <a:t>Forms control</a:t>
            </a:r>
            <a:endParaRPr lang="ar-S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132856"/>
            <a:ext cx="2809875" cy="207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" y="1412776"/>
            <a:ext cx="5486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234277" y="206084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واستدعاؤها :</a:t>
            </a:r>
            <a:endParaRPr lang="en-US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927" y="4140443"/>
            <a:ext cx="172402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صر نائب للنص 2"/>
          <p:cNvSpPr txBox="1">
            <a:spLocks/>
          </p:cNvSpPr>
          <p:nvPr/>
        </p:nvSpPr>
        <p:spPr>
          <a:xfrm>
            <a:off x="1338335" y="3773731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فاذا غيرنا قيمة ال </a:t>
            </a:r>
            <a:r>
              <a:rPr lang="en-US" dirty="0" err="1" smtClean="0"/>
              <a:t>input.value</a:t>
            </a:r>
            <a:r>
              <a:rPr lang="en-US" dirty="0" smtClean="0"/>
              <a:t> </a:t>
            </a:r>
            <a:r>
              <a:rPr lang="ar-SY" dirty="0" smtClean="0"/>
              <a:t> نجد التغيير :</a:t>
            </a:r>
            <a:endParaRPr lang="en-US" dirty="0"/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5661248"/>
            <a:ext cx="2286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17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4646839"/>
            <a:ext cx="7772400" cy="1362075"/>
          </a:xfrm>
        </p:spPr>
        <p:txBody>
          <a:bodyPr>
            <a:normAutofit/>
          </a:bodyPr>
          <a:lstStyle/>
          <a:p>
            <a:pPr algn="r" rtl="1"/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جعفر ديب 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ar-SA" dirty="0" smtClean="0"/>
              <a:t>الفيديو </a:t>
            </a:r>
            <a:r>
              <a:rPr lang="ar-SA" dirty="0" smtClean="0"/>
              <a:t>20 </a:t>
            </a:r>
            <a:r>
              <a:rPr lang="ar-SA" dirty="0" smtClean="0"/>
              <a:t>--</a:t>
            </a:r>
            <a:r>
              <a:rPr lang="en-US" dirty="0" smtClean="0"/>
              <a:t>&lt;</a:t>
            </a:r>
            <a:r>
              <a:rPr lang="ar-SY" dirty="0" smtClean="0"/>
              <a:t> </a:t>
            </a:r>
            <a:r>
              <a:rPr lang="ar-SY" dirty="0" smtClean="0"/>
              <a:t>24</a:t>
            </a:r>
            <a:endParaRPr lang="ar-SA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609600" y="3146652"/>
            <a:ext cx="7772400" cy="1500187"/>
          </a:xfrm>
        </p:spPr>
        <p:txBody>
          <a:bodyPr>
            <a:normAutofit/>
          </a:bodyPr>
          <a:lstStyle/>
          <a:p>
            <a:pPr algn="r" rtl="1">
              <a:buNone/>
            </a:pPr>
            <a:r>
              <a:rPr lang="ar-SA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تقديم الطالب :</a:t>
            </a:r>
            <a:endParaRPr lang="ar-SA" sz="2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11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-603448"/>
            <a:ext cx="7772400" cy="1500187"/>
          </a:xfrm>
        </p:spPr>
        <p:txBody>
          <a:bodyPr/>
          <a:lstStyle/>
          <a:p>
            <a:r>
              <a:rPr lang="en-US" dirty="0" smtClean="0"/>
              <a:t>Forms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textarea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043608" y="332656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في </a:t>
            </a:r>
            <a:r>
              <a:rPr lang="en-US" dirty="0" smtClean="0"/>
              <a:t>html </a:t>
            </a:r>
            <a:r>
              <a:rPr lang="ar-SY" dirty="0" smtClean="0"/>
              <a:t> كنا نضع </a:t>
            </a:r>
            <a:r>
              <a:rPr lang="en-US" dirty="0" smtClean="0"/>
              <a:t>value </a:t>
            </a:r>
            <a:r>
              <a:rPr lang="ar-SY" dirty="0" smtClean="0"/>
              <a:t> للـ </a:t>
            </a:r>
            <a:r>
              <a:rPr lang="en-US" dirty="0" err="1" smtClean="0"/>
              <a:t>textarea</a:t>
            </a:r>
            <a:r>
              <a:rPr lang="en-US" dirty="0" smtClean="0"/>
              <a:t> </a:t>
            </a:r>
            <a:r>
              <a:rPr lang="ar-SY" dirty="0" smtClean="0"/>
              <a:t> بالشكل: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71" y="1933135"/>
            <a:ext cx="3933825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187624" y="145248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اما في </a:t>
            </a:r>
            <a:r>
              <a:rPr lang="ar-SA" dirty="0" smtClean="0"/>
              <a:t>الـ </a:t>
            </a:r>
            <a:r>
              <a:rPr lang="en-US" dirty="0" smtClean="0"/>
              <a:t>react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952675"/>
            <a:ext cx="50673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صر نائب للنص 2"/>
          <p:cNvSpPr txBox="1">
            <a:spLocks/>
          </p:cNvSpPr>
          <p:nvPr/>
        </p:nvSpPr>
        <p:spPr>
          <a:xfrm>
            <a:off x="1259632" y="2582936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</a:t>
            </a:r>
            <a:r>
              <a:rPr lang="en-US" dirty="0" smtClean="0"/>
              <a:t>state </a:t>
            </a:r>
            <a:r>
              <a:rPr lang="ar-SY" dirty="0" smtClean="0"/>
              <a:t> كما عرفناها سابقا 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57" y="3524838"/>
            <a:ext cx="3672408" cy="2160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عنصر نائب للنص 2"/>
          <p:cNvSpPr txBox="1">
            <a:spLocks/>
          </p:cNvSpPr>
          <p:nvPr/>
        </p:nvSpPr>
        <p:spPr>
          <a:xfrm>
            <a:off x="1279714" y="460399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ويكون شكلها كالتالي :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064" y="5685077"/>
            <a:ext cx="21717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978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8" grpId="0"/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539552" y="0"/>
            <a:ext cx="7772400" cy="1500187"/>
          </a:xfrm>
        </p:spPr>
        <p:txBody>
          <a:bodyPr/>
          <a:lstStyle/>
          <a:p>
            <a:r>
              <a:rPr lang="en-US" dirty="0" smtClean="0"/>
              <a:t>Select in React                               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187624" y="1772816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يتم انشاء العنصر </a:t>
            </a:r>
            <a:r>
              <a:rPr lang="en-US" dirty="0" smtClean="0"/>
              <a:t>select </a:t>
            </a:r>
            <a:r>
              <a:rPr lang="ar-SY" dirty="0" smtClean="0"/>
              <a:t> مع العنصر </a:t>
            </a:r>
            <a:r>
              <a:rPr lang="en-US" dirty="0" smtClean="0"/>
              <a:t>option </a:t>
            </a:r>
            <a:r>
              <a:rPr lang="ar-SY" dirty="0" smtClean="0"/>
              <a:t> </a:t>
            </a:r>
          </a:p>
          <a:p>
            <a:r>
              <a:rPr lang="ar-SY" dirty="0" smtClean="0"/>
              <a:t>كما في </a:t>
            </a:r>
            <a:r>
              <a:rPr lang="en-US" dirty="0" smtClean="0"/>
              <a:t>html </a:t>
            </a:r>
            <a:r>
              <a:rPr lang="ar-SY" dirty="0" smtClean="0"/>
              <a:t> بالشكل :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2370584"/>
            <a:ext cx="4410075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390060" y="3771419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يمكننا اسناد قيمة افتراضية   لها من خلال :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89" y="4905185"/>
            <a:ext cx="50863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صر نائب للنص 2"/>
          <p:cNvSpPr txBox="1">
            <a:spLocks/>
          </p:cNvSpPr>
          <p:nvPr/>
        </p:nvSpPr>
        <p:spPr>
          <a:xfrm>
            <a:off x="1362475" y="4177723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</a:t>
            </a:r>
            <a:r>
              <a:rPr lang="en-US" dirty="0" err="1" smtClean="0"/>
              <a:t>selectVal</a:t>
            </a:r>
            <a:r>
              <a:rPr lang="ar-SA" dirty="0"/>
              <a:t> </a:t>
            </a:r>
            <a:r>
              <a:rPr lang="ar-SA" dirty="0" smtClean="0"/>
              <a:t>معرفة وفق التالي </a:t>
            </a:r>
            <a:r>
              <a:rPr lang="ar-SY" dirty="0" smtClean="0"/>
              <a:t>: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5667652"/>
            <a:ext cx="2686050" cy="1052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عنصر نائب للنص 2"/>
          <p:cNvSpPr txBox="1">
            <a:spLocks/>
          </p:cNvSpPr>
          <p:nvPr/>
        </p:nvSpPr>
        <p:spPr>
          <a:xfrm>
            <a:off x="-3326829" y="4824992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A" dirty="0" smtClean="0"/>
              <a:t>وال</a:t>
            </a:r>
            <a:r>
              <a:rPr lang="ar-SY" dirty="0" smtClean="0"/>
              <a:t>نتيجة :</a:t>
            </a:r>
            <a:endParaRPr 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923" y="5977506"/>
            <a:ext cx="8286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486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783141" y="5562600"/>
            <a:ext cx="7553325" cy="1143000"/>
          </a:xfrm>
          <a:prstGeom prst="rect">
            <a:avLst/>
          </a:prstGeom>
          <a:noFill/>
        </p:spPr>
        <p:txBody>
          <a:bodyPr wrap="square" rtlCol="1">
            <a:normAutofit lnSpcReduction="10000"/>
          </a:bodyPr>
          <a:lstStyle/>
          <a:p>
            <a:pPr algn="r" rtl="1"/>
            <a:r>
              <a:rPr lang="ar-SA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يلزم تثبيت البرمجية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node </a:t>
            </a:r>
            <a:r>
              <a:rPr lang="ar-SY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على نظام اما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windows 10 </a:t>
            </a:r>
            <a:r>
              <a:rPr lang="ar-SY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او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windows 8 </a:t>
            </a:r>
            <a:endParaRPr lang="ar-SY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 rtl="1"/>
            <a:r>
              <a:rPr lang="ar-SY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حيث يتم تثبي</a:t>
            </a:r>
            <a:r>
              <a:rPr lang="ar-SA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تها بشكل اعتيادي كما أي تطبيق ومن ثم نبدأ العمل على الشاشة السوداء  </a:t>
            </a:r>
            <a:endParaRPr lang="ar-SA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4800" y="556650"/>
            <a:ext cx="7439025" cy="381000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spAutoFit/>
          </a:bodyPr>
          <a:lstStyle/>
          <a:p>
            <a:pPr algn="r" rtl="1"/>
            <a:r>
              <a:rPr lang="ar-SA" dirty="0">
                <a:solidFill>
                  <a:schemeClr val="bg1"/>
                </a:solidFill>
              </a:rPr>
              <a:t>   </a:t>
            </a:r>
            <a:r>
              <a:rPr lang="ar-SA" b="1" dirty="0" smtClean="0">
                <a:solidFill>
                  <a:schemeClr val="bg1"/>
                </a:solidFill>
              </a:rPr>
              <a:t>اولا نتأكد من تثبيتها بالشكل التالي :  </a:t>
            </a:r>
            <a:endParaRPr lang="ar-SA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03424" y="2064816"/>
            <a:ext cx="7443216" cy="384048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spAutoFit/>
          </a:bodyPr>
          <a:lstStyle/>
          <a:p>
            <a:pPr algn="r" rtl="1"/>
            <a:r>
              <a:rPr lang="ar-SA" b="1" dirty="0">
                <a:solidFill>
                  <a:schemeClr val="bg1"/>
                </a:solidFill>
              </a:rPr>
              <a:t>   </a:t>
            </a:r>
            <a:r>
              <a:rPr lang="ar-SA" b="1" dirty="0" smtClean="0">
                <a:solidFill>
                  <a:schemeClr val="bg1"/>
                </a:solidFill>
              </a:rPr>
              <a:t>بعدها نقوم بتثبيت البيئة من خلال :</a:t>
            </a:r>
            <a:endParaRPr lang="ar-SA" b="1" dirty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16" y="937650"/>
            <a:ext cx="59340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424" y="2448864"/>
            <a:ext cx="595312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over/>
      </p:transition>
    </mc:Choice>
    <mc:Fallback xmlns=""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6" grpId="0" animBg="1"/>
      <p:bldP spid="2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407503" y="506685"/>
            <a:ext cx="7772400" cy="1500187"/>
          </a:xfrm>
        </p:spPr>
        <p:txBody>
          <a:bodyPr/>
          <a:lstStyle/>
          <a:p>
            <a:r>
              <a:rPr lang="ar-SY" dirty="0" smtClean="0"/>
              <a:t>يمكن ايضا وضع </a:t>
            </a:r>
            <a:r>
              <a:rPr lang="en-US" dirty="0" smtClean="0"/>
              <a:t>event </a:t>
            </a:r>
            <a:r>
              <a:rPr lang="ar-SY" dirty="0" smtClean="0"/>
              <a:t> :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187624" y="-24340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Select in React                  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00808"/>
            <a:ext cx="6261100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583971"/>
            <a:ext cx="4642792" cy="1191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عنصر نائب للنص 2"/>
          <p:cNvSpPr txBox="1">
            <a:spLocks/>
          </p:cNvSpPr>
          <p:nvPr/>
        </p:nvSpPr>
        <p:spPr>
          <a:xfrm>
            <a:off x="1435544" y="154400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</a:t>
            </a:r>
            <a:r>
              <a:rPr lang="en-US" dirty="0" err="1" smtClean="0"/>
              <a:t>setSelectValue</a:t>
            </a:r>
            <a:r>
              <a:rPr lang="en-US" dirty="0" smtClean="0"/>
              <a:t> </a:t>
            </a:r>
            <a:r>
              <a:rPr lang="ar-SY" dirty="0" smtClean="0"/>
              <a:t> عبارة عن وظيفة معرفة :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495" y="4401751"/>
            <a:ext cx="914400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عنصر نائب للنص 2"/>
          <p:cNvSpPr txBox="1">
            <a:spLocks/>
          </p:cNvSpPr>
          <p:nvPr/>
        </p:nvSpPr>
        <p:spPr>
          <a:xfrm>
            <a:off x="1377066" y="332697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فاذا غيرنا قيمة </a:t>
            </a:r>
            <a:r>
              <a:rPr lang="en-US" dirty="0" smtClean="0"/>
              <a:t>select </a:t>
            </a:r>
            <a:r>
              <a:rPr lang="ar-SY" dirty="0" smtClean="0"/>
              <a:t> للقيمة :</a:t>
            </a:r>
            <a:endParaRPr lang="en-US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5309504"/>
            <a:ext cx="1983482" cy="927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عنصر نائب للنص 2"/>
          <p:cNvSpPr txBox="1">
            <a:spLocks/>
          </p:cNvSpPr>
          <p:nvPr/>
        </p:nvSpPr>
        <p:spPr>
          <a:xfrm>
            <a:off x="1355971" y="4388762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تكون النتيجة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23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  <p:bldP spid="9" grpId="0"/>
      <p:bldP spid="1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323528" y="-414199"/>
            <a:ext cx="7772400" cy="1500187"/>
          </a:xfrm>
        </p:spPr>
        <p:txBody>
          <a:bodyPr/>
          <a:lstStyle/>
          <a:p>
            <a:r>
              <a:rPr lang="en-US" dirty="0" smtClean="0"/>
              <a:t>Checkbox in React                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251520" y="-387424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ar-SA" dirty="0"/>
          </a:p>
        </p:txBody>
      </p:sp>
      <p:sp>
        <p:nvSpPr>
          <p:cNvPr id="5" name="عنصر نائب للنص 2"/>
          <p:cNvSpPr txBox="1">
            <a:spLocks/>
          </p:cNvSpPr>
          <p:nvPr/>
        </p:nvSpPr>
        <p:spPr>
          <a:xfrm>
            <a:off x="1547664" y="764704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ar-SA" dirty="0"/>
          </a:p>
        </p:txBody>
      </p:sp>
      <p:sp>
        <p:nvSpPr>
          <p:cNvPr id="6" name="عنصر نائب للنص 2"/>
          <p:cNvSpPr txBox="1">
            <a:spLocks/>
          </p:cNvSpPr>
          <p:nvPr/>
        </p:nvSpPr>
        <p:spPr>
          <a:xfrm>
            <a:off x="1371600" y="62068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يتم انشاء </a:t>
            </a:r>
            <a:r>
              <a:rPr lang="en-US" dirty="0" smtClean="0"/>
              <a:t>checkbox </a:t>
            </a:r>
            <a:r>
              <a:rPr lang="ar-SY" dirty="0" smtClean="0"/>
              <a:t> وتمرير قيمة افتراضية له من خلال :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70" y="2120875"/>
            <a:ext cx="729615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عنصر نائب للنص 2"/>
          <p:cNvSpPr txBox="1">
            <a:spLocks/>
          </p:cNvSpPr>
          <p:nvPr/>
        </p:nvSpPr>
        <p:spPr>
          <a:xfrm>
            <a:off x="1259632" y="2541229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</a:t>
            </a:r>
            <a:r>
              <a:rPr lang="en-US" dirty="0" smtClean="0"/>
              <a:t>checked </a:t>
            </a:r>
            <a:r>
              <a:rPr lang="ar-SY" dirty="0" smtClean="0"/>
              <a:t> معرفة :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30" y="2852936"/>
            <a:ext cx="2686050" cy="145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880" y="5301208"/>
            <a:ext cx="3810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عنصر نائب للنص 2"/>
          <p:cNvSpPr txBox="1">
            <a:spLocks/>
          </p:cNvSpPr>
          <p:nvPr/>
        </p:nvSpPr>
        <p:spPr>
          <a:xfrm>
            <a:off x="1391885" y="4079999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والنتيجة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583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  <p:bldP spid="1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22110" y="-243408"/>
            <a:ext cx="7772400" cy="1500187"/>
          </a:xfrm>
        </p:spPr>
        <p:txBody>
          <a:bodyPr/>
          <a:lstStyle/>
          <a:p>
            <a:r>
              <a:rPr lang="en-US" dirty="0" err="1" smtClean="0"/>
              <a:t>Input:Radio</a:t>
            </a:r>
            <a:r>
              <a:rPr lang="en-US" dirty="0" smtClean="0"/>
              <a:t> in React               </a:t>
            </a:r>
            <a:endParaRPr lang="ar-S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31" y="3262427"/>
            <a:ext cx="23526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عنصر نائب للنص 2"/>
          <p:cNvSpPr txBox="1">
            <a:spLocks/>
          </p:cNvSpPr>
          <p:nvPr/>
        </p:nvSpPr>
        <p:spPr>
          <a:xfrm>
            <a:off x="1371600" y="54868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/>
              <a:t>يتم انشاء </a:t>
            </a:r>
            <a:r>
              <a:rPr lang="en-US" dirty="0" err="1" smtClean="0"/>
              <a:t>Input:Radio</a:t>
            </a:r>
            <a:r>
              <a:rPr lang="en-US" dirty="0" smtClean="0"/>
              <a:t> </a:t>
            </a:r>
            <a:r>
              <a:rPr lang="ar-SY" dirty="0" smtClean="0"/>
              <a:t> </a:t>
            </a:r>
            <a:r>
              <a:rPr lang="ar-SY" dirty="0"/>
              <a:t>وتمرير قيمة افتراضية له من </a:t>
            </a:r>
            <a:r>
              <a:rPr lang="ar-SY" dirty="0" smtClean="0"/>
              <a:t>خلال وضع شرط </a:t>
            </a:r>
            <a:r>
              <a:rPr lang="ar-SY" dirty="0"/>
              <a:t>:</a:t>
            </a:r>
            <a:endParaRPr lang="en-US" dirty="0"/>
          </a:p>
        </p:txBody>
      </p:sp>
      <p:sp>
        <p:nvSpPr>
          <p:cNvPr id="7" name="عنصر نائب للنص 2"/>
          <p:cNvSpPr txBox="1">
            <a:spLocks/>
          </p:cNvSpPr>
          <p:nvPr/>
        </p:nvSpPr>
        <p:spPr>
          <a:xfrm>
            <a:off x="1259632" y="206227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</a:t>
            </a:r>
            <a:r>
              <a:rPr lang="en-US" dirty="0" err="1" smtClean="0"/>
              <a:t>radioValue</a:t>
            </a:r>
            <a:r>
              <a:rPr lang="en-US" dirty="0" smtClean="0"/>
              <a:t> </a:t>
            </a:r>
            <a:r>
              <a:rPr lang="ar-SY" dirty="0" smtClean="0"/>
              <a:t> معرفة وفق : </a:t>
            </a:r>
            <a:endParaRPr lang="en-US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293096"/>
            <a:ext cx="20097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عنصر نائب للنص 2"/>
          <p:cNvSpPr txBox="1">
            <a:spLocks/>
          </p:cNvSpPr>
          <p:nvPr/>
        </p:nvSpPr>
        <p:spPr>
          <a:xfrm>
            <a:off x="1402419" y="3966400"/>
            <a:ext cx="7772400" cy="6362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والنتيجة : </a:t>
            </a:r>
            <a:endParaRPr lang="en-US" dirty="0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8867"/>
            <a:ext cx="91440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572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395536" y="-171400"/>
            <a:ext cx="7772400" cy="1500187"/>
          </a:xfrm>
        </p:spPr>
        <p:txBody>
          <a:bodyPr/>
          <a:lstStyle/>
          <a:p>
            <a:r>
              <a:rPr lang="en-US" dirty="0" err="1"/>
              <a:t>Input:Radio</a:t>
            </a:r>
            <a:r>
              <a:rPr lang="en-US" dirty="0"/>
              <a:t> in React               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147665" y="836712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يمكن ايضا تمرير </a:t>
            </a:r>
            <a:r>
              <a:rPr lang="en-US" dirty="0" smtClean="0"/>
              <a:t>event </a:t>
            </a:r>
            <a:r>
              <a:rPr lang="ar-SY" dirty="0" smtClean="0"/>
              <a:t> داخلها بالشكل :</a:t>
            </a: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846" y="3356992"/>
            <a:ext cx="4676775" cy="894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عنصر نائب للنص 2"/>
          <p:cNvSpPr txBox="1">
            <a:spLocks/>
          </p:cNvSpPr>
          <p:nvPr/>
        </p:nvSpPr>
        <p:spPr>
          <a:xfrm>
            <a:off x="1446434" y="3042361"/>
            <a:ext cx="7772400" cy="69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ويتم بناء الوظيفة </a:t>
            </a:r>
            <a:r>
              <a:rPr lang="en-US" dirty="0" smtClean="0"/>
              <a:t> </a:t>
            </a:r>
            <a:r>
              <a:rPr lang="en-US" dirty="0" err="1" smtClean="0"/>
              <a:t>changeRadio</a:t>
            </a:r>
            <a:r>
              <a:rPr lang="en-US" dirty="0" smtClean="0"/>
              <a:t> </a:t>
            </a:r>
            <a:r>
              <a:rPr lang="ar-SY" dirty="0" smtClean="0"/>
              <a:t> بالشكل :</a:t>
            </a:r>
            <a:endParaRPr lang="en-US" dirty="0"/>
          </a:p>
        </p:txBody>
      </p:sp>
      <p:sp>
        <p:nvSpPr>
          <p:cNvPr id="8" name="عنصر نائب للنص 2"/>
          <p:cNvSpPr txBox="1">
            <a:spLocks/>
          </p:cNvSpPr>
          <p:nvPr/>
        </p:nvSpPr>
        <p:spPr>
          <a:xfrm>
            <a:off x="1371600" y="3773459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ففي حال غيرنا الى </a:t>
            </a:r>
            <a:r>
              <a:rPr lang="en-US" dirty="0" smtClean="0"/>
              <a:t>one </a:t>
            </a:r>
            <a:r>
              <a:rPr lang="ar-SA" dirty="0" smtClean="0"/>
              <a:t> قيمة ال</a:t>
            </a:r>
            <a:r>
              <a:rPr lang="ar-SY" dirty="0" smtClean="0"/>
              <a:t>ــ </a:t>
            </a:r>
            <a:r>
              <a:rPr lang="en-US" dirty="0" smtClean="0"/>
              <a:t>Radio </a:t>
            </a:r>
            <a:r>
              <a:rPr lang="ar-SY" dirty="0" smtClean="0"/>
              <a:t> نجد :</a:t>
            </a:r>
            <a:endParaRPr lang="en-US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5" y="2494613"/>
            <a:ext cx="92075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0790" y="4768821"/>
            <a:ext cx="17430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55" y="5157192"/>
            <a:ext cx="2232248" cy="1115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312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-99392"/>
            <a:ext cx="7772400" cy="1500187"/>
          </a:xfrm>
        </p:spPr>
        <p:txBody>
          <a:bodyPr/>
          <a:lstStyle/>
          <a:p>
            <a:r>
              <a:rPr lang="en-US" dirty="0" err="1"/>
              <a:t>Input:Radio</a:t>
            </a:r>
            <a:r>
              <a:rPr lang="en-US" dirty="0"/>
              <a:t> in React               </a:t>
            </a:r>
            <a:endParaRPr lang="ar-SA" dirty="0"/>
          </a:p>
          <a:p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187624" y="1124744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من اجل اختصار الكود ومنع كتابة </a:t>
            </a:r>
            <a:r>
              <a:rPr lang="en-US" dirty="0" err="1" smtClean="0"/>
              <a:t>onchang</a:t>
            </a:r>
            <a:r>
              <a:rPr lang="en-US" dirty="0" smtClean="0"/>
              <a:t> </a:t>
            </a:r>
            <a:r>
              <a:rPr lang="ar-SY" dirty="0" smtClean="0"/>
              <a:t> عدة مرات يمكن وضعها بالشكل :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8" y="2348880"/>
            <a:ext cx="8928786" cy="80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259632" y="3501008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والنتيجة نفسها 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7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323528" y="-387424"/>
            <a:ext cx="7772400" cy="1500187"/>
          </a:xfrm>
        </p:spPr>
        <p:txBody>
          <a:bodyPr/>
          <a:lstStyle/>
          <a:p>
            <a:r>
              <a:rPr lang="en-US" dirty="0" err="1" smtClean="0"/>
              <a:t>Forms_Handling_Multiple_Inputs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371600" y="836712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A" dirty="0" smtClean="0"/>
              <a:t>كما تعلمنا ان لكل عنصر </a:t>
            </a:r>
            <a:r>
              <a:rPr lang="en-US" dirty="0" smtClean="0"/>
              <a:t>form </a:t>
            </a:r>
            <a:r>
              <a:rPr lang="ar-SY" dirty="0" smtClean="0"/>
              <a:t> يوجد له طريقة خاصة للتعامل معه وسأنوه هنا الى طريقة اختصار الطرق :</a:t>
            </a:r>
            <a:endParaRPr lang="en-US" dirty="0"/>
          </a:p>
        </p:txBody>
      </p:sp>
      <p:sp>
        <p:nvSpPr>
          <p:cNvPr id="5" name="عنصر نائب للنص 2"/>
          <p:cNvSpPr txBox="1">
            <a:spLocks/>
          </p:cNvSpPr>
          <p:nvPr/>
        </p:nvSpPr>
        <p:spPr>
          <a:xfrm>
            <a:off x="4756683" y="2036824"/>
            <a:ext cx="4387317" cy="84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هناك اليتين يمكن من خلالهما ذلك هما : </a:t>
            </a:r>
            <a:endParaRPr lang="en-US" dirty="0"/>
          </a:p>
        </p:txBody>
      </p:sp>
      <p:sp>
        <p:nvSpPr>
          <p:cNvPr id="6" name="عنصر نائب للنص 2"/>
          <p:cNvSpPr txBox="1">
            <a:spLocks/>
          </p:cNvSpPr>
          <p:nvPr/>
        </p:nvSpPr>
        <p:spPr>
          <a:xfrm>
            <a:off x="971600" y="2046237"/>
            <a:ext cx="4387317" cy="84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عن طريق انشاء طريقة واحدة تضم تلك الطرق </a:t>
            </a:r>
            <a:endParaRPr lang="en-US" dirty="0"/>
          </a:p>
        </p:txBody>
      </p:sp>
      <p:sp>
        <p:nvSpPr>
          <p:cNvPr id="8" name="عنصر نائب للنص 2"/>
          <p:cNvSpPr txBox="1">
            <a:spLocks/>
          </p:cNvSpPr>
          <p:nvPr/>
        </p:nvSpPr>
        <p:spPr>
          <a:xfrm>
            <a:off x="971600" y="2470126"/>
            <a:ext cx="4387317" cy="84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او عن طريق الاداة </a:t>
            </a:r>
            <a:r>
              <a:rPr lang="en-US" dirty="0" err="1" smtClean="0"/>
              <a:t>formik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عنصر نائب للنص 2"/>
          <p:cNvSpPr txBox="1">
            <a:spLocks/>
          </p:cNvSpPr>
          <p:nvPr/>
        </p:nvSpPr>
        <p:spPr>
          <a:xfrm>
            <a:off x="4499992" y="4005064"/>
            <a:ext cx="4387317" cy="84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سأبدأ بالطريقة الاولى 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44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-171400"/>
            <a:ext cx="7772400" cy="1500187"/>
          </a:xfrm>
        </p:spPr>
        <p:txBody>
          <a:bodyPr/>
          <a:lstStyle/>
          <a:p>
            <a:r>
              <a:rPr lang="en-US" dirty="0" err="1"/>
              <a:t>Forms_Handling_Multiple_Inputs</a:t>
            </a:r>
            <a:endParaRPr lang="ar-SA" dirty="0"/>
          </a:p>
        </p:txBody>
      </p:sp>
      <p:sp>
        <p:nvSpPr>
          <p:cNvPr id="4" name="عنصر نائب للنص 2"/>
          <p:cNvSpPr txBox="1">
            <a:spLocks/>
          </p:cNvSpPr>
          <p:nvPr/>
        </p:nvSpPr>
        <p:spPr>
          <a:xfrm>
            <a:off x="1371600" y="1341914"/>
            <a:ext cx="7772400" cy="5783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اولا نقوم بجلب اسم الــ</a:t>
            </a:r>
            <a:r>
              <a:rPr lang="en-US" dirty="0" smtClean="0"/>
              <a:t>input </a:t>
            </a:r>
            <a:r>
              <a:rPr lang="ar-SY" dirty="0" smtClean="0"/>
              <a:t> عن طريق :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3" y="1412032"/>
            <a:ext cx="42672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عنصر نائب للنص 2"/>
          <p:cNvSpPr txBox="1">
            <a:spLocks/>
          </p:cNvSpPr>
          <p:nvPr/>
        </p:nvSpPr>
        <p:spPr>
          <a:xfrm>
            <a:off x="1403648" y="1899833"/>
            <a:ext cx="7772400" cy="5783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حيث نقوم بكتابتها  ضمن وظيفة ما  مثل </a:t>
            </a:r>
            <a:r>
              <a:rPr lang="en-US" dirty="0" err="1" smtClean="0"/>
              <a:t>setValue</a:t>
            </a:r>
            <a:r>
              <a:rPr lang="en-US" dirty="0" smtClean="0"/>
              <a:t> </a:t>
            </a:r>
            <a:r>
              <a:rPr lang="ar-SY" dirty="0" smtClean="0"/>
              <a:t> التي انشأتها مسبقا .</a:t>
            </a:r>
            <a:endParaRPr lang="en-US" dirty="0"/>
          </a:p>
        </p:txBody>
      </p:sp>
      <p:sp>
        <p:nvSpPr>
          <p:cNvPr id="7" name="عنصر نائب للنص 2"/>
          <p:cNvSpPr txBox="1">
            <a:spLocks/>
          </p:cNvSpPr>
          <p:nvPr/>
        </p:nvSpPr>
        <p:spPr>
          <a:xfrm>
            <a:off x="1427178" y="2478219"/>
            <a:ext cx="7772400" cy="5783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وبعدها نقوم بكتابة اسم </a:t>
            </a:r>
            <a:r>
              <a:rPr lang="en-US" dirty="0" smtClean="0"/>
              <a:t>name </a:t>
            </a:r>
            <a:r>
              <a:rPr lang="ar-SY" dirty="0" smtClean="0"/>
              <a:t> لكل </a:t>
            </a:r>
            <a:r>
              <a:rPr lang="en-US" dirty="0" smtClean="0"/>
              <a:t>input </a:t>
            </a:r>
            <a:r>
              <a:rPr lang="ar-SY" dirty="0" smtClean="0"/>
              <a:t> حسب الوظيفة المرتبطة  به بالشكل: </a:t>
            </a:r>
            <a:endParaRPr lang="en-US" dirty="0"/>
          </a:p>
        </p:txBody>
      </p:sp>
      <p:sp>
        <p:nvSpPr>
          <p:cNvPr id="9" name="عنصر نائب للنص 2"/>
          <p:cNvSpPr txBox="1">
            <a:spLocks/>
          </p:cNvSpPr>
          <p:nvPr/>
        </p:nvSpPr>
        <p:spPr>
          <a:xfrm>
            <a:off x="1421499" y="3436302"/>
            <a:ext cx="7772400" cy="5783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وبعدها نقوم بأسناده بالشكل  : </a:t>
            </a:r>
            <a:endParaRPr lang="en-US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861048"/>
            <a:ext cx="3990975" cy="72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048000"/>
            <a:ext cx="7016750" cy="388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عنصر نائب للنص 2"/>
          <p:cNvSpPr txBox="1">
            <a:spLocks/>
          </p:cNvSpPr>
          <p:nvPr/>
        </p:nvSpPr>
        <p:spPr>
          <a:xfrm>
            <a:off x="1259632" y="4797152"/>
            <a:ext cx="7772400" cy="5783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47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9" grpId="0"/>
      <p:bldP spid="1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7544" y="1268760"/>
            <a:ext cx="7772400" cy="1500187"/>
          </a:xfrm>
        </p:spPr>
        <p:txBody>
          <a:bodyPr/>
          <a:lstStyle/>
          <a:p>
            <a:r>
              <a:rPr lang="ar-SY" dirty="0" smtClean="0"/>
              <a:t>بحال الــ</a:t>
            </a:r>
            <a:r>
              <a:rPr lang="en-US" dirty="0" smtClean="0"/>
              <a:t>input </a:t>
            </a:r>
            <a:r>
              <a:rPr lang="ar-SY" dirty="0" smtClean="0"/>
              <a:t> من نوع  </a:t>
            </a:r>
            <a:r>
              <a:rPr lang="en-US" dirty="0" smtClean="0"/>
              <a:t>checkbox </a:t>
            </a:r>
            <a:r>
              <a:rPr lang="ar-SY" dirty="0" smtClean="0"/>
              <a:t> فنتعامل معه بالطريقة  : </a:t>
            </a:r>
            <a:endParaRPr lang="en-US" dirty="0"/>
          </a:p>
          <a:p>
            <a:endParaRPr lang="ar-SA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18" y="2543217"/>
            <a:ext cx="4391025" cy="2179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عنصر نائب للنص 2"/>
          <p:cNvSpPr txBox="1">
            <a:spLocks/>
          </p:cNvSpPr>
          <p:nvPr/>
        </p:nvSpPr>
        <p:spPr>
          <a:xfrm>
            <a:off x="-612576" y="-16756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Forms_Handling_Multiple_Inputs</a:t>
            </a:r>
            <a:endParaRPr lang="ar-SA" dirty="0"/>
          </a:p>
          <a:p>
            <a:endParaRPr lang="ar-SY" dirty="0"/>
          </a:p>
        </p:txBody>
      </p:sp>
      <p:sp>
        <p:nvSpPr>
          <p:cNvPr id="6" name="عنصر نائب للنص 2"/>
          <p:cNvSpPr txBox="1">
            <a:spLocks/>
          </p:cNvSpPr>
          <p:nvPr/>
        </p:nvSpPr>
        <p:spPr>
          <a:xfrm>
            <a:off x="1187624" y="4653136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8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6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r" defTabSz="914400" rtl="1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kumimoji="0" lang="ar-SA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Y" dirty="0" smtClean="0"/>
              <a:t>والنتائج نفسها لا تتغير . </a:t>
            </a:r>
          </a:p>
          <a:p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256732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762000" y="5586350"/>
            <a:ext cx="7391400" cy="1195450"/>
          </a:xfrm>
          <a:prstGeom prst="rect">
            <a:avLst/>
          </a:prstGeom>
          <a:noFill/>
        </p:spPr>
        <p:txBody>
          <a:bodyPr wrap="square" rtlCol="1">
            <a:normAutofit/>
          </a:bodyPr>
          <a:lstStyle/>
          <a:p>
            <a:pPr algn="r" rtl="1"/>
            <a:r>
              <a:rPr lang="ar-SA" sz="2400" b="1" dirty="0" smtClean="0">
                <a:solidFill>
                  <a:srgbClr val="FC7500"/>
                </a:solidFill>
              </a:rPr>
              <a:t>بعد الانتهاء من تثبيت الادوات نقوم بإنشاء مشروع جديد عن طريق </a:t>
            </a:r>
            <a:r>
              <a:rPr lang="en-US" sz="2400" b="1" dirty="0" smtClean="0">
                <a:solidFill>
                  <a:srgbClr val="FC7500"/>
                </a:solidFill>
              </a:rPr>
              <a:t>create-react-app basic </a:t>
            </a:r>
            <a:r>
              <a:rPr lang="ar-SY" sz="2400" b="1" dirty="0" smtClean="0">
                <a:solidFill>
                  <a:srgbClr val="FC7500"/>
                </a:solidFill>
              </a:rPr>
              <a:t> ومن ثم الدخول ال</a:t>
            </a:r>
            <a:r>
              <a:rPr lang="ar-SA" sz="2400" b="1" dirty="0" smtClean="0">
                <a:solidFill>
                  <a:srgbClr val="FC7500"/>
                </a:solidFill>
              </a:rPr>
              <a:t>ى المجلد الحاوي للمشروع ونشغل بيئة العمل عن طريق </a:t>
            </a:r>
            <a:r>
              <a:rPr lang="en-US" sz="2400" b="1" dirty="0" smtClean="0">
                <a:solidFill>
                  <a:srgbClr val="FC7500"/>
                </a:solidFill>
              </a:rPr>
              <a:t> </a:t>
            </a:r>
            <a:r>
              <a:rPr lang="en-US" sz="2400" b="1" dirty="0" err="1" smtClean="0">
                <a:solidFill>
                  <a:srgbClr val="FC7500"/>
                </a:solidFill>
              </a:rPr>
              <a:t>npm</a:t>
            </a:r>
            <a:r>
              <a:rPr lang="en-US" sz="2400" b="1" dirty="0" smtClean="0">
                <a:solidFill>
                  <a:srgbClr val="FC7500"/>
                </a:solidFill>
              </a:rPr>
              <a:t> start </a:t>
            </a:r>
            <a:r>
              <a:rPr lang="ar-SA" sz="2400" b="1" dirty="0" smtClean="0">
                <a:solidFill>
                  <a:srgbClr val="FC7500"/>
                </a:solidFill>
              </a:rPr>
              <a:t>:</a:t>
            </a:r>
            <a:endParaRPr lang="ar-SA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13" y="404664"/>
            <a:ext cx="4266314" cy="290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13" y="3376119"/>
            <a:ext cx="4294307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610" y="752833"/>
            <a:ext cx="4002732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81287" y="1174305"/>
            <a:ext cx="6048027" cy="3402015"/>
          </a:xfrm>
          <a:prstGeom prst="rect">
            <a:avLst/>
          </a:prstGeom>
          <a:solidFill>
            <a:srgbClr val="F0F0F0"/>
          </a:solidFill>
          <a:ln w="57150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17000"/>
              </a:prstClr>
            </a:outerShdw>
          </a:effectLst>
          <a:extLst>
            <a:ext uri="{53640926-AAD7-44D8-BBD7-CCE9431645EC}">
              <a14:shadowObscured xmlns:a14="http://schemas.microsoft.com/office/drawing/2010/main" val="1"/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03091" y="1190243"/>
            <a:ext cx="6032409" cy="339323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28396" y="5486400"/>
            <a:ext cx="6781800" cy="1219200"/>
          </a:xfrm>
          <a:prstGeom prst="rect">
            <a:avLst/>
          </a:prstGeom>
          <a:noFill/>
        </p:spPr>
        <p:txBody>
          <a:bodyPr wrap="square" rtlCol="1">
            <a:normAutofit/>
          </a:bodyPr>
          <a:lstStyle/>
          <a:p>
            <a:pPr algn="ctr" rtl="1"/>
            <a:r>
              <a:rPr lang="ar-SA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سيتم تشغيل البيئة في المتصفح بالشكل : </a:t>
            </a:r>
            <a:endParaRPr lang="ar-SA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90600" y="5334000"/>
            <a:ext cx="6781800" cy="1371600"/>
          </a:xfrm>
          <a:prstGeom prst="rect">
            <a:avLst/>
          </a:prstGeom>
          <a:noFill/>
        </p:spPr>
        <p:txBody>
          <a:bodyPr wrap="square" rtlCol="1">
            <a:normAutofit/>
          </a:bodyPr>
          <a:lstStyle/>
          <a:p>
            <a:pPr algn="ctr" rtl="1"/>
            <a:r>
              <a:rPr lang="ar-SA" sz="2400" b="1" dirty="0" smtClean="0">
                <a:solidFill>
                  <a:srgbClr val="FC7500"/>
                </a:solidFill>
              </a:rPr>
              <a:t>نذهب لمجلد العمل ونفتحه بواسطة </a:t>
            </a:r>
            <a:r>
              <a:rPr lang="en-US" sz="2400" b="1" dirty="0" smtClean="0">
                <a:solidFill>
                  <a:srgbClr val="FC7500"/>
                </a:solidFill>
              </a:rPr>
              <a:t> </a:t>
            </a:r>
            <a:r>
              <a:rPr lang="en-US" sz="2400" b="1" dirty="0">
                <a:solidFill>
                  <a:srgbClr val="FC7500"/>
                </a:solidFill>
              </a:rPr>
              <a:t> </a:t>
            </a:r>
            <a:r>
              <a:rPr lang="en-US" sz="2400" b="1" dirty="0" smtClean="0">
                <a:solidFill>
                  <a:srgbClr val="FC7500"/>
                </a:solidFill>
              </a:rPr>
              <a:t>visual code  </a:t>
            </a:r>
            <a:r>
              <a:rPr lang="ar-SY" sz="2400" b="1" dirty="0" smtClean="0">
                <a:solidFill>
                  <a:srgbClr val="FC7500"/>
                </a:solidFill>
              </a:rPr>
              <a:t>ليظهر محتوى المشروع :</a:t>
            </a:r>
            <a:endParaRPr lang="ar-SA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376239"/>
            <a:ext cx="6648450" cy="4204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57200" y="5791200"/>
            <a:ext cx="8153400" cy="914400"/>
          </a:xfrm>
          <a:noFill/>
        </p:spPr>
        <p:txBody>
          <a:bodyPr>
            <a:normAutofit/>
          </a:bodyPr>
          <a:lstStyle/>
          <a:p>
            <a:pPr algn="r" rtl="1">
              <a:lnSpc>
                <a:spcPct val="70000"/>
              </a:lnSpc>
            </a:pPr>
            <a:r>
              <a:rPr lang="ar-S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يتم العمل في هذه اللغة عن طريق ما يسمى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component </a:t>
            </a:r>
            <a:r>
              <a:rPr lang="en-US" dirty="0"/>
              <a:t> </a:t>
            </a:r>
            <a:r>
              <a:rPr lang="ar-SY" dirty="0" smtClean="0"/>
              <a:t>حيث يمكن انشاؤه بطريقتين هما اما عن طريق </a:t>
            </a:r>
            <a:r>
              <a:rPr lang="en-US" dirty="0" smtClean="0"/>
              <a:t> class </a:t>
            </a:r>
            <a:r>
              <a:rPr lang="ar-SY" dirty="0" smtClean="0"/>
              <a:t>او  عن طريق </a:t>
            </a:r>
            <a:r>
              <a:rPr lang="en-US" dirty="0" smtClean="0"/>
              <a:t>function </a:t>
            </a:r>
            <a:r>
              <a:rPr lang="ar-SY" dirty="0" smtClean="0"/>
              <a:t>:</a:t>
            </a:r>
            <a:endParaRPr lang="ar-SA" sz="3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655" y="528935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normAutofit/>
          </a:bodyPr>
          <a:lstStyle/>
          <a:p>
            <a:pPr algn="r" rtl="1"/>
            <a:r>
              <a:rPr lang="ar-SA" sz="2400" dirty="0">
                <a:solidFill>
                  <a:schemeClr val="bg1"/>
                </a:solidFill>
              </a:rPr>
              <a:t>      </a:t>
            </a:r>
            <a:r>
              <a:rPr lang="ar-SA" sz="2400" dirty="0" smtClean="0">
                <a:solidFill>
                  <a:schemeClr val="bg1"/>
                </a:solidFill>
              </a:rPr>
              <a:t>عن طريق </a:t>
            </a:r>
            <a:r>
              <a:rPr lang="en-US" sz="2400" dirty="0" smtClean="0">
                <a:solidFill>
                  <a:schemeClr val="bg1"/>
                </a:solidFill>
              </a:rPr>
              <a:t>class 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8" name="TextBox 14"/>
          <p:cNvSpPr txBox="1"/>
          <p:nvPr/>
        </p:nvSpPr>
        <p:spPr>
          <a:xfrm>
            <a:off x="4644008" y="528935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normAutofit/>
          </a:bodyPr>
          <a:lstStyle/>
          <a:p>
            <a:pPr algn="r" rtl="1"/>
            <a:r>
              <a:rPr lang="ar-SA" sz="2400" dirty="0">
                <a:solidFill>
                  <a:schemeClr val="bg1"/>
                </a:solidFill>
              </a:rPr>
              <a:t>      </a:t>
            </a:r>
            <a:r>
              <a:rPr lang="ar-SA" sz="2400" dirty="0" smtClean="0">
                <a:solidFill>
                  <a:schemeClr val="bg1"/>
                </a:solidFill>
              </a:rPr>
              <a:t>عن طريق </a:t>
            </a:r>
            <a:r>
              <a:rPr lang="en-US" sz="2400" dirty="0" smtClean="0">
                <a:solidFill>
                  <a:schemeClr val="bg1"/>
                </a:solidFill>
              </a:rPr>
              <a:t>function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05" y="1268760"/>
            <a:ext cx="3312368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124744"/>
            <a:ext cx="3981450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 autoUpdateAnimBg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533400"/>
            <a:ext cx="4343400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normAutofit/>
          </a:bodyPr>
          <a:lstStyle/>
          <a:p>
            <a:pPr algn="r" rtl="1"/>
            <a:r>
              <a:rPr lang="ar-SA" sz="2400" dirty="0" smtClean="0">
                <a:solidFill>
                  <a:schemeClr val="bg1"/>
                </a:solidFill>
              </a:rPr>
              <a:t>مبادئ العمل :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1043608" y="1628800"/>
            <a:ext cx="3839344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normAutofit fontScale="92500"/>
          </a:bodyPr>
          <a:lstStyle/>
          <a:p>
            <a:pPr algn="r" rtl="1"/>
            <a:r>
              <a:rPr lang="ar-SA" sz="2400" dirty="0" smtClean="0">
                <a:solidFill>
                  <a:schemeClr val="bg1"/>
                </a:solidFill>
              </a:rPr>
              <a:t>عمل </a:t>
            </a:r>
            <a:r>
              <a:rPr lang="en-US" sz="2400" dirty="0" smtClean="0">
                <a:solidFill>
                  <a:schemeClr val="bg1"/>
                </a:solidFill>
              </a:rPr>
              <a:t>import 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ar-SY" sz="2400" dirty="0" smtClean="0">
                <a:solidFill>
                  <a:schemeClr val="bg1"/>
                </a:solidFill>
              </a:rPr>
              <a:t> ل </a:t>
            </a:r>
            <a:r>
              <a:rPr lang="en-US" sz="2400" dirty="0" smtClean="0">
                <a:solidFill>
                  <a:schemeClr val="bg1"/>
                </a:solidFill>
              </a:rPr>
              <a:t>component $react</a:t>
            </a:r>
            <a:endParaRPr lang="ar-SA" sz="2400" b="1" dirty="0">
              <a:solidFill>
                <a:schemeClr val="bg1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292080" y="764232"/>
            <a:ext cx="2406993" cy="461665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</p:spPr>
        <p:txBody>
          <a:bodyPr wrap="square" rtlCol="1">
            <a:normAutofit/>
          </a:bodyPr>
          <a:lstStyle/>
          <a:p>
            <a:pPr algn="r" rtl="1"/>
            <a:r>
              <a:rPr lang="ar-SA" sz="2400" dirty="0" smtClean="0">
                <a:solidFill>
                  <a:schemeClr val="bg1"/>
                </a:solidFill>
              </a:rPr>
              <a:t>عمل </a:t>
            </a:r>
            <a:r>
              <a:rPr lang="en-US" sz="2400" dirty="0" smtClean="0">
                <a:solidFill>
                  <a:schemeClr val="bg1"/>
                </a:solidFill>
              </a:rPr>
              <a:t>export 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endParaRPr lang="ar-SA" sz="2400" b="1" dirty="0">
              <a:solidFill>
                <a:schemeClr val="bg1"/>
              </a:solidFill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0231"/>
            <a:ext cx="3912498" cy="198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5" y="1284879"/>
            <a:ext cx="1924050" cy="1208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178" y="3284479"/>
            <a:ext cx="3150907" cy="307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7" grpId="0" animBg="1" autoUpdateAnimBg="0"/>
      <p:bldP spid="9" grpId="0" animBg="1" autoUpdateAnimBg="0"/>
    </p:bldLst>
  </p:timing>
</p:sld>
</file>

<file path=ppt/theme/theme1.xml><?xml version="1.0" encoding="utf-8"?>
<a:theme xmlns:a="http://schemas.openxmlformats.org/drawingml/2006/main" name="أفق">
  <a:themeElements>
    <a:clrScheme name="أفق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أف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أف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0</TotalTime>
  <Words>949</Words>
  <Application>Microsoft Office PowerPoint</Application>
  <PresentationFormat>عرض على الشاشة (3:4)‏</PresentationFormat>
  <Paragraphs>164</Paragraphs>
  <Slides>47</Slides>
  <Notes>8</Notes>
  <HiddenSlides>0</HiddenSlides>
  <MMClips>0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47</vt:i4>
      </vt:variant>
    </vt:vector>
  </HeadingPairs>
  <TitlesOfParts>
    <vt:vector size="48" baseType="lpstr">
      <vt:lpstr>أفق</vt:lpstr>
      <vt:lpstr>عرض تقديمي في PowerPoint</vt:lpstr>
      <vt:lpstr>عرض تقديمي في PowerPoint</vt:lpstr>
      <vt:lpstr>فاضل المصري الفيديو 5 --&lt; 9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خاصية state </vt:lpstr>
      <vt:lpstr>خاصية state 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قسورة شهلة الفديو: 10--14</vt:lpstr>
      <vt:lpstr>EVENT HANDLING </vt:lpstr>
      <vt:lpstr>ملاحظة</vt:lpstr>
      <vt:lpstr>list,loops,print matrex</vt:lpstr>
      <vt:lpstr>ملاحظات</vt:lpstr>
      <vt:lpstr>The conditions</vt:lpstr>
      <vt:lpstr>Life cycle</vt:lpstr>
      <vt:lpstr>ملاحظات</vt:lpstr>
      <vt:lpstr>علي  الرستم الفيديو 15 --&lt; 19</vt:lpstr>
      <vt:lpstr>بحال كان لدينا الشرط معقد فيمكن تعريف متغير والشرط مثل التالي :</vt:lpstr>
      <vt:lpstr>بفرض لدينا مصفوفة اغراض :</vt:lpstr>
      <vt:lpstr>يمكننا ايضا اضافة index بالشكل :</vt:lpstr>
      <vt:lpstr>عرض تقديمي في PowerPoint</vt:lpstr>
      <vt:lpstr>عرض تقديمي في PowerPoint</vt:lpstr>
      <vt:lpstr>جعفر ديب  الفيديو 20 --&lt; 24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2021-02-05T19:00:04Z</dcterms:created>
  <dcterms:modified xsi:type="dcterms:W3CDTF">2022-05-09T21:13:58Z</dcterms:modified>
</cp:coreProperties>
</file>

<file path=docProps/thumbnail.jpeg>
</file>